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PT Sans Narrow"/>
      <p:regular r:id="rId110"/>
      <p:bold r:id="rId111"/>
    </p:embeddedFont>
    <p:embeddedFont>
      <p:font typeface="Open Sans"/>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font" Target="fonts/OpenSans-boldItalic.fntdata"/><Relationship Id="rId15" Type="http://schemas.openxmlformats.org/officeDocument/2006/relationships/slide" Target="slides/slide10.xml"/><Relationship Id="rId110" Type="http://schemas.openxmlformats.org/officeDocument/2006/relationships/font" Target="fonts/PTSansNarrow-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italic.fntdata"/><Relationship Id="rId18" Type="http://schemas.openxmlformats.org/officeDocument/2006/relationships/slide" Target="slides/slide13.xml"/><Relationship Id="rId113" Type="http://schemas.openxmlformats.org/officeDocument/2006/relationships/font" Target="fonts/OpenSans-bold.fntdata"/><Relationship Id="rId112" Type="http://schemas.openxmlformats.org/officeDocument/2006/relationships/font" Target="fonts/OpenSans-regular.fntdata"/><Relationship Id="rId111" Type="http://schemas.openxmlformats.org/officeDocument/2006/relationships/font" Target="fonts/PTSansNarrow-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83ef4c23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83ef4c23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b89aa2e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b89aa2e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Q(s,a)</a:t>
            </a:r>
            <a:endParaRPr/>
          </a:p>
          <a:p>
            <a:pPr indent="0" lvl="0" marL="0" rtl="0" algn="l">
              <a:spcBef>
                <a:spcPts val="0"/>
              </a:spcBef>
              <a:spcAft>
                <a:spcPts val="0"/>
              </a:spcAft>
              <a:buNone/>
            </a:pPr>
            <a:r>
              <a:rPr lang="es-419"/>
              <a:t>\hat{Q}(s,a \mid \theta) \approx Q(s,a)</a:t>
            </a:r>
            <a:endParaRPr/>
          </a:p>
          <a:p>
            <a:pPr indent="0" lvl="0" marL="0" rtl="0" algn="l">
              <a:spcBef>
                <a:spcPts val="0"/>
              </a:spcBef>
              <a:spcAft>
                <a:spcPts val="0"/>
              </a:spcAft>
              <a:buNone/>
            </a:pPr>
            <a:r>
              <a:rPr lang="es-419"/>
              <a:t>\theta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9badb265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9badb265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00388fc5e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00388fc5e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b6c2349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cb6c2349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mencionar paper que pinta promisorio entrenando agentes de Starcraft usando offline-RL</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89051605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89051605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9badb265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9badb265c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b89aa2ed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b89aa2ed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d48c467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d48c467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d290608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d29060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d48c467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d48c467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d48c4675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d48c4675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d48c467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d48c467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d48c467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d48c467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d48c4675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d48c4675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d48c467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d48c4675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83ef4c2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83ef4c2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d48c4675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d48c4675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90cb544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90cb544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0388fc5e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0388fc5e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174191e8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174191e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88125d82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88125d82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6ffd234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6ffd234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90cb544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90cb544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6ffd234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6ffd234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88125d8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88125d8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6ffd234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6ffd234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0388fc5e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0388fc5e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b89aa2e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b89aa2e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88125d8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88125d8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8905160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8905160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0388fc5e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0388fc5e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b89aa2e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b89aa2e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\hat{Q}(s,a \mid \theta)</a:t>
            </a:r>
            <a:endParaRPr/>
          </a:p>
          <a:p>
            <a:pPr indent="0" lvl="0" marL="0" rtl="0" algn="l">
              <a:spcBef>
                <a:spcPts val="0"/>
              </a:spcBef>
              <a:spcAft>
                <a:spcPts val="0"/>
              </a:spcAft>
              <a:buNone/>
            </a:pPr>
            <a:r>
              <a:rPr lang="es-419"/>
              <a:t>\pi(s,a \mid \theta)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0388fc5e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0388fc5e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b86021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b86021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90cb544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90cb544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0388fc5e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0388fc5e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90cb544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90cb544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83ef4c23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83ef4c23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 \in \mathbb{N}</a:t>
            </a:r>
            <a:endParaRPr/>
          </a:p>
          <a:p>
            <a:pPr indent="0" lvl="0" marL="0" rtl="0" algn="l">
              <a:spcBef>
                <a:spcPts val="0"/>
              </a:spcBef>
              <a:spcAft>
                <a:spcPts val="0"/>
              </a:spcAft>
              <a:buNone/>
            </a:pPr>
            <a:r>
              <a:rPr lang="es-419"/>
              <a:t>\boldsymbol{s} = (s_1, s_2, \dots, s_n)</a:t>
            </a:r>
            <a:endParaRPr/>
          </a:p>
          <a:p>
            <a:pPr indent="0" lvl="0" marL="0" rtl="0" algn="l">
              <a:spcBef>
                <a:spcPts val="0"/>
              </a:spcBef>
              <a:spcAft>
                <a:spcPts val="0"/>
              </a:spcAft>
              <a:buNone/>
            </a:pPr>
            <a:r>
              <a:rPr lang="es-419"/>
              <a:t>s \in \mathbb{R}</a:t>
            </a:r>
            <a:endParaRPr/>
          </a:p>
          <a:p>
            <a:pPr indent="0" lvl="0" marL="0" rtl="0" algn="l">
              <a:spcBef>
                <a:spcPts val="0"/>
              </a:spcBef>
              <a:spcAft>
                <a:spcPts val="0"/>
              </a:spcAft>
              <a:buNone/>
            </a:pPr>
            <a:r>
              <a:rPr lang="es-419"/>
              <a:t>s_i \in \mathbb{R}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90cb544c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90cb544c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0388fc5e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0388fc5e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b89aa2ed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b89aa2ed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0388fc5e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0388fc5e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0388fc5e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0388fc5e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0388fc5eb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0388fc5eb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8905160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8905160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(el actor a es determinístico)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90cb544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90cb544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90cb544c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90cb544c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9badb265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9badb265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89051605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89051605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9badb26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9badb26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9badb26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9badb26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9badb26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9badb26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8905160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8905160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d48c4675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d48c4675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8905160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8905160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89051605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89051605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9badb26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9badb26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9badb26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f9badb26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comentar sobre las unidades LSTM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8905160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8905160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9051605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9051605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9badb265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9badb265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9badb265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9badb265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89051605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89051605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f9badb265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f9badb265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9badb265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f9badb265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comentar sobre la ingeniería social usada por la comunidad para deducir si estaban jugando con AlphaStar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8905160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8905160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comentar sobre la ingeniería social usada por la comunidad para deducir si estaban jugando con AlphaStar</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89051605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89051605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comentar sobre la ingeniería social usada por la comunidad para deducir si estaban jugando con AlphaStar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89051605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89051605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9badb265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9badb265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9badb26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f9badb26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b87aff2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b87aff2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9badb265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9badb265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9badb26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f9badb26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9badb265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9badb26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A1E8D9"/>
              </a:buClr>
              <a:buSzPts val="1100"/>
              <a:buFont typeface="Arial"/>
              <a:buNone/>
            </a:pPr>
            <a:r>
              <a:rPr lang="es-419">
                <a:solidFill>
                  <a:schemeClr val="dk1"/>
                </a:solidFill>
              </a:rPr>
              <a:t>The state and action speed are listed below:</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Actions:</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	Slew speed</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	Step speed</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State:</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	Laser-based volume profile of the bench face ahead of the bucket wheel</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	Hydraulic pressure feedback on the reclaimer wheel</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	A lagging indicator of coal weight downstream</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When compared to the baseline, a control system that is currently in production, our DDPG model learned how to optimize maximum yields at reclaimer turns. We estimate this translates to an additional increase in throughput at slew turns.</a:t>
            </a:r>
            <a:endParaRPr>
              <a:solidFill>
                <a:schemeClr val="dk1"/>
              </a:solidFill>
            </a:endParaRPr>
          </a:p>
          <a:p>
            <a:pPr indent="0" lvl="0" marL="0" rtl="0" algn="l">
              <a:spcBef>
                <a:spcPts val="0"/>
              </a:spcBef>
              <a:spcAft>
                <a:spcPts val="0"/>
              </a:spcAft>
              <a:buClr>
                <a:srgbClr val="A1E8D9"/>
              </a:buClr>
              <a:buSzPts val="1100"/>
              <a:buFont typeface="Arial"/>
              <a:buNone/>
            </a:pPr>
            <a:r>
              <a:t/>
            </a:r>
            <a:endParaRPr>
              <a:solidFill>
                <a:schemeClr val="dk1"/>
              </a:solidFill>
            </a:endParaRPr>
          </a:p>
          <a:p>
            <a:pPr indent="0" lvl="0" marL="0" rtl="0" algn="l">
              <a:spcBef>
                <a:spcPts val="0"/>
              </a:spcBef>
              <a:spcAft>
                <a:spcPts val="0"/>
              </a:spcAft>
              <a:buClr>
                <a:srgbClr val="A1E8D9"/>
              </a:buClr>
              <a:buSzPts val="1100"/>
              <a:buFont typeface="Arial"/>
              <a:buNone/>
            </a:pPr>
            <a:r>
              <a:rPr lang="es-419">
                <a:solidFill>
                  <a:schemeClr val="dk1"/>
                </a:solidFill>
              </a:rPr>
              <a:t>This work is an example of how reinforcement learning can be used to achieve better business outcomes on industry control problems. There are many advantages from increased performance, greater flexibility due to non-linearities, business logic embedded as custom reward functions, and potentially less tuning required when using online or active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9badb265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9badb26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9badb265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9badb265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9badb265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9badb265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9badb265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f9badb265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9badb265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f9badb265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f9badb265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f9badb265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f9badb265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f9badb265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83ef4c23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83ef4c23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9badb265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9badb265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9badb265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9badb265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9badb26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9badb26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9badb265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9badb265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9badb265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9badb265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f8905160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f8905160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9badb265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9badb265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badb265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badb265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9badb265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9badb265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badb265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badb265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b89aa2ed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b89aa2ed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badb265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badb265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f9badb265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f9badb265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f9badb265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f9badb265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badb265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badb265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Mencionar lo de la cadena simulacion -&gt; robot local con algunos productos -&gt; robot en planta</a:t>
            </a:r>
            <a:br>
              <a:rPr lang="es-419"/>
            </a:br>
            <a:r>
              <a:rPr lang="es-419"/>
              <a:t>mencionar lo de la métrica de optimización con la intervención humana 300 agarres por hora, eso con 90% serían 30 fallas por hora (inaceptable).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badb265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badb265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9badb265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f9badb265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f9badb265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f9badb265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9badb265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f9badb265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0388fc5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0388fc5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9badb265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9badb265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arxiv.org/pdf/2005.01643.pdf" TargetMode="External"/><Relationship Id="rId4" Type="http://schemas.openxmlformats.org/officeDocument/2006/relationships/hyperlink" Target="https://lilianweng.github.io/lil-log/2019/06/23/meta-reinforcement-learning.html" TargetMode="External"/><Relationship Id="rId5" Type="http://schemas.openxmlformats.org/officeDocument/2006/relationships/hyperlink" Target="https://lilianweng.github.io/lil-log/2020/01/29/curriculum-for-reinforcement-learning.html" TargetMode="External"/><Relationship Id="rId6" Type="http://schemas.openxmlformats.org/officeDocument/2006/relationships/hyperlink" Target="https://bair.berkeley.edu/blog/2019/12/12/mbpo/"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nips.cc/Conferences/2021/ScheduleMultitrack?event=21848"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github.com/DiploDatos/AprendizajePorRefuerzos/blob/master/lab_2_stable_baselines.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jalammar.github.io/visual-interactive-guide-basics-neural-networks/" TargetMode="External"/><Relationship Id="rId4" Type="http://schemas.openxmlformats.org/officeDocument/2006/relationships/hyperlink" Target="https://jalammar.github.io/feedforward-neural-networks-visual-interactiv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proceedings.mlr.press/v37/schulman15.pdf" TargetMode="External"/><Relationship Id="rId4" Type="http://schemas.openxmlformats.org/officeDocument/2006/relationships/image" Target="../media/image73.png"/><Relationship Id="rId5"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gym.openai.com/envs/#atari" TargetMode="Externa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storage.googleapis.com/deepmind-media/alphago/AlphaGoNaturePaper.pdf" TargetMode="External"/><Relationship Id="rId4" Type="http://schemas.openxmlformats.org/officeDocument/2006/relationships/hyperlink" Target="https://github.com/leela-zero/leela-zero" TargetMode="External"/><Relationship Id="rId5" Type="http://schemas.openxmlformats.org/officeDocument/2006/relationships/image" Target="../media/image6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aaai.org/Papers/AIIDE/2008/AIIDE08-036.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vitalab.github.io/article/2020/11/19/AlphaMuGoZero.html" TargetMode="External"/><Relationship Id="rId4" Type="http://schemas.openxmlformats.org/officeDocument/2006/relationships/hyperlink" Target="https://www.youtube.com/watch?v=A0HX8BgckF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yuzeh.com/data/agz-cost.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cdn.openai.com/dota-2.pdf" TargetMode="Externa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dn.openai.com/research-covers/openai-five/network-architecture.pdf" TargetMode="External"/><Relationship Id="rId4" Type="http://schemas.openxmlformats.org/officeDocument/2006/relationships/hyperlink" Target="https://cdn.openai.com/dota-2.pdf" TargetMode="External"/><Relationship Id="rId5"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seas.upenn.edu/~cis520/papers/RL_for_starcraft.pdf" TargetMode="External"/><Relationship Id="rId4" Type="http://schemas.openxmlformats.org/officeDocument/2006/relationships/hyperlink" Target="https://github.com/deepmind/pysc2" TargetMode="External"/><Relationship Id="rId5" Type="http://schemas.openxmlformats.org/officeDocument/2006/relationships/hyperlink" Target="https://github.com/deepmind/pysc2" TargetMode="External"/><Relationship Id="rId6" Type="http://schemas.openxmlformats.org/officeDocument/2006/relationships/image" Target="../media/image7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research.atspotify.com/shifting-consumption-towards-diverse-content-via-reinforcement-learning/" TargetMode="Externa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research.atspotify.com/deriving-user-and-content-specific-rewards-for-contextual-bandits/" TargetMode="Externa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threespringstechnology.com/projects/reinforcement-learning-for-bucketwheel-reclaimer-turn-control/" TargetMode="Externa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www.ncbi.nlm.nih.gov/pmc/articles/PMC554333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euresist.org/"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pubmed.ncbi.nlm.nih.gov/3061733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outreach.didichuxing.com/tutorial/AAAI2019/" TargetMode="External"/><Relationship Id="rId4" Type="http://schemas.openxmlformats.org/officeDocument/2006/relationships/hyperlink" Target="https://arxiv.org/pdf/1803.11115.pdf" TargetMode="External"/><Relationship Id="rId5"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sites.google.com/view/icml2018-imitation-learning/" TargetMode="Externa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arxiv.org/abs/1606.04671" TargetMode="External"/><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arxiv.org/abs/1703.06907" TargetMode="Externa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journals.sagepub.com/doi/full/10.1177/0278364919887447" TargetMode="External"/><Relationship Id="rId4" Type="http://schemas.openxmlformats.org/officeDocument/2006/relationships/hyperlink" Target="https://openai.com/blog/learning-dexterity/" TargetMode="External"/><Relationship Id="rId5"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openai.com/blog/learning-dexterity/" TargetMode="Externa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openai.com/blog/learning-dexterity/" TargetMode="External"/><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covariant.ai" TargetMode="Externa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spectrum.ieee.org/automaton/robotics/industrial-robots/covariant-ai-gigantic-neural-network-to-automate-warehouse-picking" TargetMode="External"/><Relationship Id="rId4" Type="http://schemas.openxmlformats.org/officeDocument/2006/relationships/hyperlink" Target="https://youtu.be/ApiQwHlxdmA"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ieeexplore.ieee.org/abstract/document/9196730" TargetMode="External"/><Relationship Id="rId4" Type="http://schemas.openxmlformats.org/officeDocument/2006/relationships/hyperlink" Target="https://carla.org/" TargetMode="External"/><Relationship Id="rId5"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Aprendizaje por Refuerzos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70000"/>
          </a:bodyPr>
          <a:lstStyle/>
          <a:p>
            <a:pPr indent="0" lvl="0" marL="0" marR="0" rtl="0" algn="ctr">
              <a:lnSpc>
                <a:spcPct val="100000"/>
              </a:lnSpc>
              <a:spcBef>
                <a:spcPts val="0"/>
              </a:spcBef>
              <a:spcAft>
                <a:spcPts val="0"/>
              </a:spcAft>
              <a:buNone/>
            </a:pPr>
            <a:r>
              <a:rPr lang="es-419"/>
              <a:t>Diplomatura en Ciencia de Datos, Aprendizaje Automático y sus Aplicaciones - FaMAF,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Solución: aproximar</a:t>
            </a:r>
            <a:endParaRPr/>
          </a:p>
        </p:txBody>
      </p:sp>
      <p:sp>
        <p:nvSpPr>
          <p:cNvPr id="131" name="Google Shape;131;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Por ejemplo, en lugar de computar la media empírica de la función				 para cada 	     , obtenerla a partir de un predictor.</a:t>
            </a:r>
            <a:endParaRPr/>
          </a:p>
          <a:p>
            <a:pPr indent="-342900" lvl="0" marL="457200" rtl="0" algn="l">
              <a:spcBef>
                <a:spcPts val="0"/>
              </a:spcBef>
              <a:spcAft>
                <a:spcPts val="0"/>
              </a:spcAft>
              <a:buSzPts val="1800"/>
              <a:buChar char="●"/>
            </a:pPr>
            <a:r>
              <a:rPr lang="es-419"/>
              <a:t>Es decir, usar </a:t>
            </a:r>
            <a:r>
              <a:rPr lang="es-419"/>
              <a:t>	</a:t>
            </a:r>
            <a:r>
              <a:rPr lang="es-419"/>
              <a:t>				</a:t>
            </a:r>
            <a:r>
              <a:rPr lang="es-419"/>
              <a:t>, d</a:t>
            </a:r>
            <a:r>
              <a:rPr lang="es-419"/>
              <a:t>onde		son los parámetros.</a:t>
            </a:r>
            <a:endParaRPr/>
          </a:p>
          <a:p>
            <a:pPr indent="-342900" lvl="0" marL="457200" rtl="0" algn="l">
              <a:spcBef>
                <a:spcPts val="0"/>
              </a:spcBef>
              <a:spcAft>
                <a:spcPts val="0"/>
              </a:spcAft>
              <a:buSzPts val="1800"/>
              <a:buChar char="●"/>
            </a:pPr>
            <a:r>
              <a:rPr lang="es-419"/>
              <a:t>Los parámetros ahora afectan el valor de </a:t>
            </a:r>
            <a:r>
              <a:rPr b="1" lang="es-419"/>
              <a:t>muchos</a:t>
            </a:r>
            <a:r>
              <a:rPr lang="es-419"/>
              <a:t> estados en lugar de sólo uno.</a:t>
            </a:r>
            <a:endParaRPr/>
          </a:p>
        </p:txBody>
      </p:sp>
      <p:pic>
        <p:nvPicPr>
          <p:cNvPr id="132" name="Google Shape;132;p22"/>
          <p:cNvPicPr preferRelativeResize="0"/>
          <p:nvPr/>
        </p:nvPicPr>
        <p:blipFill>
          <a:blip r:embed="rId3">
            <a:alphaModFix/>
          </a:blip>
          <a:stretch>
            <a:fillRect/>
          </a:stretch>
        </p:blipFill>
        <p:spPr>
          <a:xfrm>
            <a:off x="5562600" y="2054425"/>
            <a:ext cx="114300" cy="180975"/>
          </a:xfrm>
          <a:prstGeom prst="rect">
            <a:avLst/>
          </a:prstGeom>
          <a:noFill/>
          <a:ln>
            <a:noFill/>
          </a:ln>
        </p:spPr>
      </p:pic>
      <p:pic>
        <p:nvPicPr>
          <p:cNvPr id="133" name="Google Shape;133;p22"/>
          <p:cNvPicPr preferRelativeResize="0"/>
          <p:nvPr/>
        </p:nvPicPr>
        <p:blipFill>
          <a:blip r:embed="rId4">
            <a:alphaModFix/>
          </a:blip>
          <a:stretch>
            <a:fillRect/>
          </a:stretch>
        </p:blipFill>
        <p:spPr>
          <a:xfrm>
            <a:off x="920425" y="1689525"/>
            <a:ext cx="743931" cy="269675"/>
          </a:xfrm>
          <a:prstGeom prst="rect">
            <a:avLst/>
          </a:prstGeom>
          <a:noFill/>
          <a:ln>
            <a:noFill/>
          </a:ln>
        </p:spPr>
      </p:pic>
      <p:pic>
        <p:nvPicPr>
          <p:cNvPr id="134" name="Google Shape;134;p22"/>
          <p:cNvPicPr preferRelativeResize="0"/>
          <p:nvPr/>
        </p:nvPicPr>
        <p:blipFill>
          <a:blip r:embed="rId5">
            <a:alphaModFix/>
          </a:blip>
          <a:stretch>
            <a:fillRect/>
          </a:stretch>
        </p:blipFill>
        <p:spPr>
          <a:xfrm>
            <a:off x="2492575" y="2010075"/>
            <a:ext cx="1826085" cy="269675"/>
          </a:xfrm>
          <a:prstGeom prst="rect">
            <a:avLst/>
          </a:prstGeom>
          <a:noFill/>
          <a:ln>
            <a:noFill/>
          </a:ln>
        </p:spPr>
      </p:pic>
      <p:pic>
        <p:nvPicPr>
          <p:cNvPr descr="{&quot;id&quot;:&quot;12&quot;,&quot;backgroundColor&quot;:&quot;#FFFFFF&quot;,&quot;type&quot;:&quot;$$&quot;,&quot;code&quot;:&quot;$$s,a$$&quot;,&quot;backgroundColorModified&quot;:false,&quot;aid&quot;:null,&quot;font&quot;:{&quot;color&quot;:&quot;#695D46&quot;,&quot;family&quot;:&quot;Open Sans&quot;,&quot;size&quot;:&quot;18&quot;},&quot;ts&quot;:1630416107056,&quot;cs&quot;:&quot;X8oGuYqxHv4lNHCB3vc9rw==&quot;,&quot;size&quot;:{&quot;width&quot;:33.666666666666664,&quot;height&quot;:15.666666666666666}}" id="135" name="Google Shape;135;p22"/>
          <p:cNvPicPr preferRelativeResize="0"/>
          <p:nvPr/>
        </p:nvPicPr>
        <p:blipFill>
          <a:blip r:embed="rId6">
            <a:alphaModFix/>
          </a:blip>
          <a:stretch>
            <a:fillRect/>
          </a:stretch>
        </p:blipFill>
        <p:spPr>
          <a:xfrm>
            <a:off x="3038738" y="1750497"/>
            <a:ext cx="320675" cy="1492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748" name="Google Shape;748;p11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Algunos puntos a mejorar en RL (focos actuales de investigación en la comunidad)</a:t>
            </a:r>
            <a:endParaRPr/>
          </a:p>
          <a:p>
            <a:pPr indent="-342900" lvl="0" marL="457200" rtl="0" algn="l">
              <a:spcBef>
                <a:spcPts val="1200"/>
              </a:spcBef>
              <a:spcAft>
                <a:spcPts val="0"/>
              </a:spcAft>
              <a:buSzPts val="1800"/>
              <a:buChar char="●"/>
            </a:pPr>
            <a:r>
              <a:rPr lang="es-419"/>
              <a:t>Eficiencia en el aprendizaje por cada muestra recolectada, aquí RL tiene todavía camino por mejorar.</a:t>
            </a:r>
            <a:endParaRPr/>
          </a:p>
          <a:p>
            <a:pPr indent="-342900" lvl="0" marL="457200" rtl="0" algn="l">
              <a:spcBef>
                <a:spcPts val="0"/>
              </a:spcBef>
              <a:spcAft>
                <a:spcPts val="0"/>
              </a:spcAft>
              <a:buSzPts val="1800"/>
              <a:buChar char="●"/>
            </a:pPr>
            <a:r>
              <a:rPr lang="es-419"/>
              <a:t>Técnicas de transferencia de aprendizaje y meta-aprendizaje.</a:t>
            </a:r>
            <a:endParaRPr/>
          </a:p>
          <a:p>
            <a:pPr indent="-342900" lvl="0" marL="457200" rtl="0" algn="l">
              <a:spcBef>
                <a:spcPts val="0"/>
              </a:spcBef>
              <a:spcAft>
                <a:spcPts val="0"/>
              </a:spcAft>
              <a:buSzPts val="1800"/>
              <a:buChar char="●"/>
            </a:pPr>
            <a:r>
              <a:rPr lang="es-419"/>
              <a:t>Ajuste automático de hiper-parámetros considerando las particularidades de RL.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754" name="Google Shape;754;p11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El objetivo de visualizar varias aplicaciones era el mostrar distintas ideas y enfoques, en una variedad de aplicaciones.</a:t>
            </a:r>
            <a:endParaRPr/>
          </a:p>
          <a:p>
            <a:pPr indent="-342900" lvl="0" marL="457200" rtl="0" algn="l">
              <a:spcBef>
                <a:spcPts val="0"/>
              </a:spcBef>
              <a:spcAft>
                <a:spcPts val="0"/>
              </a:spcAft>
              <a:buSzPts val="1800"/>
              <a:buChar char="●"/>
            </a:pPr>
            <a:r>
              <a:rPr lang="es-419"/>
              <a:t>En nuestros problemas se recomienda partir desde enfoques simples, e ir aumentando la complejidad a medida que vamos logrando una base de convergencia.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760" name="Google Shape;760;p1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Algunas áreas promisorias a observar...</a:t>
            </a:r>
            <a:endParaRPr/>
          </a:p>
          <a:p>
            <a:pPr indent="-342900" lvl="0" marL="457200" rtl="0" algn="l">
              <a:spcBef>
                <a:spcPts val="1200"/>
              </a:spcBef>
              <a:spcAft>
                <a:spcPts val="0"/>
              </a:spcAft>
              <a:buSzPts val="1800"/>
              <a:buChar char="●"/>
            </a:pPr>
            <a:r>
              <a:rPr lang="es-419" u="sng">
                <a:solidFill>
                  <a:schemeClr val="hlink"/>
                </a:solidFill>
                <a:hlinkClick r:id="rId3"/>
              </a:rPr>
              <a:t>Offline RL</a:t>
            </a:r>
            <a:r>
              <a:rPr lang="es-419"/>
              <a:t> </a:t>
            </a:r>
            <a:endParaRPr/>
          </a:p>
          <a:p>
            <a:pPr indent="-342900" lvl="0" marL="457200" rtl="0" algn="l">
              <a:spcBef>
                <a:spcPts val="0"/>
              </a:spcBef>
              <a:spcAft>
                <a:spcPts val="0"/>
              </a:spcAft>
              <a:buSzPts val="1800"/>
              <a:buChar char="●"/>
            </a:pPr>
            <a:r>
              <a:rPr lang="es-419" u="sng">
                <a:solidFill>
                  <a:schemeClr val="hlink"/>
                </a:solidFill>
                <a:hlinkClick r:id="rId4"/>
              </a:rPr>
              <a:t>Meta-learning</a:t>
            </a:r>
            <a:endParaRPr/>
          </a:p>
          <a:p>
            <a:pPr indent="-342900" lvl="0" marL="457200" rtl="0" algn="l">
              <a:spcBef>
                <a:spcPts val="0"/>
              </a:spcBef>
              <a:spcAft>
                <a:spcPts val="0"/>
              </a:spcAft>
              <a:buSzPts val="1800"/>
              <a:buChar char="●"/>
            </a:pPr>
            <a:r>
              <a:rPr lang="es-419" u="sng">
                <a:solidFill>
                  <a:schemeClr val="hlink"/>
                </a:solidFill>
                <a:hlinkClick r:id="rId5"/>
              </a:rPr>
              <a:t>Curriculum learning</a:t>
            </a:r>
            <a:endParaRPr/>
          </a:p>
          <a:p>
            <a:pPr indent="-342900" lvl="0" marL="457200" rtl="0" algn="l">
              <a:spcBef>
                <a:spcPts val="0"/>
              </a:spcBef>
              <a:spcAft>
                <a:spcPts val="0"/>
              </a:spcAft>
              <a:buSzPts val="1800"/>
              <a:buChar char="●"/>
            </a:pPr>
            <a:r>
              <a:rPr lang="es-419" u="sng">
                <a:solidFill>
                  <a:schemeClr val="hlink"/>
                </a:solidFill>
                <a:hlinkClick r:id="rId6"/>
              </a:rPr>
              <a:t>Model-based RL</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Bonus</a:t>
            </a:r>
            <a:endParaRPr/>
          </a:p>
        </p:txBody>
      </p:sp>
      <p:sp>
        <p:nvSpPr>
          <p:cNvPr id="766" name="Google Shape;766;p1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u="sng">
                <a:solidFill>
                  <a:schemeClr val="hlink"/>
                </a:solidFill>
                <a:hlinkClick r:id="rId3"/>
              </a:rPr>
              <a:t>Workshop de Deep RL en Neurips 2021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Actividad 2: Programar con stable-baselines!</a:t>
            </a:r>
            <a:endParaRPr/>
          </a:p>
        </p:txBody>
      </p:sp>
      <p:sp>
        <p:nvSpPr>
          <p:cNvPr id="772" name="Google Shape;772;p116"/>
          <p:cNvSpPr txBox="1"/>
          <p:nvPr/>
        </p:nvSpPr>
        <p:spPr>
          <a:xfrm>
            <a:off x="684300" y="3510625"/>
            <a:ext cx="7826100" cy="7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800" u="sng">
                <a:solidFill>
                  <a:schemeClr val="lt1"/>
                </a:solidFill>
                <a:latin typeface="Open Sans"/>
                <a:ea typeface="Open Sans"/>
                <a:cs typeface="Open Sans"/>
                <a:sym typeface="Open Sans"/>
                <a:hlinkClick r:id="rId3">
                  <a:extLst>
                    <a:ext uri="{A12FA001-AC4F-418D-AE19-62706E023703}">
                      <ahyp:hlinkClr val="tx"/>
                    </a:ext>
                  </a:extLst>
                </a:hlinkClick>
              </a:rPr>
              <a:t>Link al notebook del Lab 2</a:t>
            </a:r>
            <a:endParaRPr sz="1800">
              <a:solidFill>
                <a:schemeClr val="lt1"/>
              </a:solidFill>
              <a:latin typeface="Open Sans"/>
              <a:ea typeface="Open Sans"/>
              <a:cs typeface="Open Sans"/>
              <a:sym typeface="Open Sans"/>
            </a:endParaRPr>
          </a:p>
          <a:p>
            <a:pPr indent="0" lvl="0" marL="0" rtl="0" algn="l">
              <a:spcBef>
                <a:spcPts val="1600"/>
              </a:spcBef>
              <a:spcAft>
                <a:spcPts val="0"/>
              </a:spcAft>
              <a:buNone/>
            </a:pPr>
            <a:r>
              <a:t/>
            </a:r>
            <a:endParaRPr>
              <a:solidFill>
                <a:srgbClr val="CC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Solución: aproximar</a:t>
            </a:r>
            <a:endParaRPr/>
          </a:p>
        </p:txBody>
      </p:sp>
      <p:sp>
        <p:nvSpPr>
          <p:cNvPr id="141" name="Google Shape;14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En la aproximación es donde se juntan principalmente RL con aprendizaje automático.</a:t>
            </a:r>
            <a:endParaRPr/>
          </a:p>
          <a:p>
            <a:pPr indent="-342900" lvl="0" marL="457200" rtl="0" algn="l">
              <a:spcBef>
                <a:spcPts val="0"/>
              </a:spcBef>
              <a:spcAft>
                <a:spcPts val="0"/>
              </a:spcAft>
              <a:buSzPts val="1800"/>
              <a:buChar char="●"/>
            </a:pPr>
            <a:r>
              <a:rPr lang="es-419"/>
              <a:t>S</a:t>
            </a:r>
            <a:r>
              <a:rPr lang="es-419"/>
              <a:t>e usan mayoritariamente las redes neuronales (</a:t>
            </a:r>
            <a:r>
              <a:rPr lang="es-419" u="sng">
                <a:solidFill>
                  <a:schemeClr val="hlink"/>
                </a:solidFill>
                <a:hlinkClick r:id="rId3"/>
              </a:rPr>
              <a:t>visualización 1</a:t>
            </a:r>
            <a:r>
              <a:rPr lang="es-419"/>
              <a:t>, </a:t>
            </a:r>
            <a:r>
              <a:rPr lang="es-419" u="sng">
                <a:solidFill>
                  <a:schemeClr val="hlink"/>
                </a:solidFill>
                <a:hlinkClick r:id="rId4"/>
              </a:rPr>
              <a:t>2</a:t>
            </a:r>
            <a:r>
              <a:rPr lang="es-419"/>
              <a:t>).</a:t>
            </a:r>
            <a:endParaRPr/>
          </a:p>
          <a:p>
            <a:pPr indent="-342900" lvl="0" marL="457200" rtl="0" algn="l">
              <a:spcBef>
                <a:spcPts val="0"/>
              </a:spcBef>
              <a:spcAft>
                <a:spcPts val="0"/>
              </a:spcAft>
              <a:buSzPts val="1800"/>
              <a:buChar char="●"/>
            </a:pPr>
            <a:r>
              <a:rPr lang="es-419"/>
              <a:t>La incorporación de ellas + RL forman el </a:t>
            </a:r>
            <a:r>
              <a:rPr b="1" lang="es-419"/>
              <a:t>deep RL</a:t>
            </a:r>
            <a:r>
              <a:rPr lang="es-419"/>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Repaso: redes neuronales</a:t>
            </a:r>
            <a:endParaRPr/>
          </a:p>
        </p:txBody>
      </p:sp>
      <p:sp>
        <p:nvSpPr>
          <p:cNvPr id="147" name="Google Shape;147;p24"/>
          <p:cNvSpPr txBox="1"/>
          <p:nvPr/>
        </p:nvSpPr>
        <p:spPr>
          <a:xfrm>
            <a:off x="1056000" y="3149725"/>
            <a:ext cx="703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lt1"/>
                </a:solidFill>
                <a:latin typeface="Open Sans"/>
                <a:ea typeface="Open Sans"/>
                <a:cs typeface="Open Sans"/>
                <a:sym typeface="Open Sans"/>
              </a:rPr>
              <a:t>Vemos un repaso muy rápido de redes neuronales, que sirven de base de los métodos de aprendizaje por refuerzos profundo</a:t>
            </a:r>
            <a:endParaRPr sz="18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53" name="Google Shape;153;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Neurona</a:t>
            </a:r>
            <a:endParaRPr/>
          </a:p>
        </p:txBody>
      </p:sp>
      <p:pic>
        <p:nvPicPr>
          <p:cNvPr id="154" name="Google Shape;154;p25"/>
          <p:cNvPicPr preferRelativeResize="0"/>
          <p:nvPr/>
        </p:nvPicPr>
        <p:blipFill>
          <a:blip r:embed="rId3">
            <a:alphaModFix/>
          </a:blip>
          <a:stretch>
            <a:fillRect/>
          </a:stretch>
        </p:blipFill>
        <p:spPr>
          <a:xfrm>
            <a:off x="0" y="1651801"/>
            <a:ext cx="9144001" cy="3278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60" name="Google Shape;160;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Función de activación. Función sigmoide</a:t>
            </a:r>
            <a:endParaRPr/>
          </a:p>
        </p:txBody>
      </p:sp>
      <p:pic>
        <p:nvPicPr>
          <p:cNvPr id="161" name="Google Shape;161;p26"/>
          <p:cNvPicPr preferRelativeResize="0"/>
          <p:nvPr/>
        </p:nvPicPr>
        <p:blipFill rotWithShape="1">
          <a:blip r:embed="rId3">
            <a:alphaModFix/>
          </a:blip>
          <a:srcRect b="21513" l="48120" r="16289" t="0"/>
          <a:stretch/>
        </p:blipFill>
        <p:spPr>
          <a:xfrm>
            <a:off x="2944850" y="2285725"/>
            <a:ext cx="3254301" cy="222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67" name="Google Shape;167;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Función de activación. Función ReLU</a:t>
            </a:r>
            <a:endParaRPr/>
          </a:p>
        </p:txBody>
      </p:sp>
      <p:pic>
        <p:nvPicPr>
          <p:cNvPr id="168" name="Google Shape;168;p27"/>
          <p:cNvPicPr preferRelativeResize="0"/>
          <p:nvPr/>
        </p:nvPicPr>
        <p:blipFill>
          <a:blip r:embed="rId3">
            <a:alphaModFix/>
          </a:blip>
          <a:stretch>
            <a:fillRect/>
          </a:stretch>
        </p:blipFill>
        <p:spPr>
          <a:xfrm>
            <a:off x="2676525" y="1998500"/>
            <a:ext cx="3790950" cy="183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74" name="Google Shape;174;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Conjunto de neuronas -&gt; “redes neuronales”</a:t>
            </a:r>
            <a:endParaRPr/>
          </a:p>
        </p:txBody>
      </p:sp>
      <p:pic>
        <p:nvPicPr>
          <p:cNvPr id="175" name="Google Shape;175;p28"/>
          <p:cNvPicPr preferRelativeResize="0"/>
          <p:nvPr/>
        </p:nvPicPr>
        <p:blipFill>
          <a:blip r:embed="rId3">
            <a:alphaModFix/>
          </a:blip>
          <a:stretch>
            <a:fillRect/>
          </a:stretch>
        </p:blipFill>
        <p:spPr>
          <a:xfrm>
            <a:off x="1034525" y="1867925"/>
            <a:ext cx="7074950" cy="27773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81" name="Google Shape;181;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Descenso de gradiente: actualizar los pesos en proporción al gradiente de una función, por ejemplo mediante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donde		es una función </a:t>
            </a:r>
            <a:r>
              <a:rPr i="1" lang="es-419"/>
              <a:t>diferenciable</a:t>
            </a:r>
            <a:r>
              <a:rPr lang="es-419"/>
              <a:t> que representa el objetivo de nuestra simulación (ej: reducir el error de predicción)</a:t>
            </a:r>
            <a:endParaRPr/>
          </a:p>
          <a:p>
            <a:pPr indent="0" lvl="0" marL="0" rtl="0" algn="l">
              <a:spcBef>
                <a:spcPts val="1200"/>
              </a:spcBef>
              <a:spcAft>
                <a:spcPts val="0"/>
              </a:spcAft>
              <a:buNone/>
            </a:pPr>
            <a:r>
              <a:rPr lang="es-419"/>
              <a:t>	es la tasa de aprendizaje</a:t>
            </a:r>
            <a:endParaRPr/>
          </a:p>
          <a:p>
            <a:pPr indent="0" lvl="0" marL="0" rtl="0" algn="l">
              <a:spcBef>
                <a:spcPts val="1200"/>
              </a:spcBef>
              <a:spcAft>
                <a:spcPts val="1200"/>
              </a:spcAft>
              <a:buNone/>
            </a:pPr>
            <a:r>
              <a:t/>
            </a:r>
            <a:endParaRPr/>
          </a:p>
        </p:txBody>
      </p:sp>
      <p:pic>
        <p:nvPicPr>
          <p:cNvPr descr="{&quot;aid&quot;:null,&quot;id&quot;:&quot;45&quot;,&quot;font&quot;:{&quot;color&quot;:&quot;#000000&quot;,&quot;size&quot;:36,&quot;family&quot;:&quot;PT Sans Narrow&quot;},&quot;type&quot;:&quot;$&quot;,&quot;backgroundColorModified&quot;:null,&quot;backgroundColor&quot;:&quot;#FFFFFF&quot;,&quot;code&quot;:&quot;$\\theta_{t+1} = \\theta_{t} - \\alpha \\nabla f(\\theta_{t})$&quot;,&quot;ts&quot;:1636036439245,&quot;cs&quot;:&quot;STnjmcYLbl7lU3LsecvtHg==&quot;,&quot;size&quot;:{&quot;width&quot;:412,&quot;height&quot;:49}}" id="182" name="Google Shape;182;p29"/>
          <p:cNvPicPr preferRelativeResize="0"/>
          <p:nvPr/>
        </p:nvPicPr>
        <p:blipFill>
          <a:blip r:embed="rId3">
            <a:alphaModFix/>
          </a:blip>
          <a:stretch>
            <a:fillRect/>
          </a:stretch>
        </p:blipFill>
        <p:spPr>
          <a:xfrm>
            <a:off x="2609850" y="2338375"/>
            <a:ext cx="3924300" cy="466725"/>
          </a:xfrm>
          <a:prstGeom prst="rect">
            <a:avLst/>
          </a:prstGeom>
          <a:noFill/>
          <a:ln>
            <a:noFill/>
          </a:ln>
        </p:spPr>
      </p:pic>
      <p:pic>
        <p:nvPicPr>
          <p:cNvPr descr="{&quot;id&quot;:&quot;46&quot;,&quot;backgroundColor&quot;:&quot;#FFFFFF&quot;,&quot;aid&quot;:null,&quot;type&quot;:&quot;$$&quot;,&quot;backgroundColorModified&quot;:false,&quot;code&quot;:&quot;$$f$$&quot;,&quot;font&quot;:{&quot;family&quot;:&quot;Open Sans&quot;,&quot;size&quot;:&quot;30&quot;,&quot;color&quot;:&quot;#695D46&quot;},&quot;ts&quot;:1636037456649,&quot;cs&quot;:&quot;huJiUhHUV3d9bCE+WkB8rQ==&quot;,&quot;size&quot;:{&quot;width&quot;:20.166666666666668,&quot;height&quot;:37}}" id="183" name="Google Shape;183;p29"/>
          <p:cNvPicPr preferRelativeResize="0"/>
          <p:nvPr/>
        </p:nvPicPr>
        <p:blipFill>
          <a:blip r:embed="rId4">
            <a:alphaModFix/>
          </a:blip>
          <a:stretch>
            <a:fillRect/>
          </a:stretch>
        </p:blipFill>
        <p:spPr>
          <a:xfrm>
            <a:off x="1316115" y="2893325"/>
            <a:ext cx="192088" cy="352425"/>
          </a:xfrm>
          <a:prstGeom prst="rect">
            <a:avLst/>
          </a:prstGeom>
          <a:noFill/>
          <a:ln>
            <a:noFill/>
          </a:ln>
        </p:spPr>
      </p:pic>
      <p:pic>
        <p:nvPicPr>
          <p:cNvPr descr="{&quot;aid&quot;:null,&quot;code&quot;:&quot;$$\\alpha$$&quot;,&quot;backgroundColorModified&quot;:false,&quot;font&quot;:{&quot;color&quot;:&quot;#695D46&quot;,&quot;family&quot;:&quot;Open Sans&quot;,&quot;size&quot;:&quot;30&quot;},&quot;type&quot;:&quot;$$&quot;,&quot;id&quot;:&quot;47&quot;,&quot;backgroundColor&quot;:&quot;#FFFFFF&quot;,&quot;ts&quot;:1636037447552,&quot;cs&quot;:&quot;RfD4t0tkprgput9MaRytyg==&quot;,&quot;size&quot;:{&quot;width&quot;:23.333333333333332,&quot;height&quot;:18.5}}" id="184" name="Google Shape;184;p29"/>
          <p:cNvPicPr preferRelativeResize="0"/>
          <p:nvPr/>
        </p:nvPicPr>
        <p:blipFill>
          <a:blip r:embed="rId5">
            <a:alphaModFix/>
          </a:blip>
          <a:stretch>
            <a:fillRect/>
          </a:stretch>
        </p:blipFill>
        <p:spPr>
          <a:xfrm>
            <a:off x="448943" y="3765200"/>
            <a:ext cx="222250" cy="1762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p:txBody>
      </p:sp>
      <p:sp>
        <p:nvSpPr>
          <p:cNvPr id="190" name="Google Shape;190;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Propagación hacia atrás</a:t>
            </a:r>
            <a:endParaRPr/>
          </a:p>
        </p:txBody>
      </p:sp>
      <p:pic>
        <p:nvPicPr>
          <p:cNvPr id="191" name="Google Shape;191;p30"/>
          <p:cNvPicPr preferRelativeResize="0"/>
          <p:nvPr/>
        </p:nvPicPr>
        <p:blipFill>
          <a:blip r:embed="rId3">
            <a:alphaModFix/>
          </a:blip>
          <a:stretch>
            <a:fillRect/>
          </a:stretch>
        </p:blipFill>
        <p:spPr>
          <a:xfrm>
            <a:off x="2205025" y="1759138"/>
            <a:ext cx="4733925" cy="280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Repaso redes neuronales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 name="Google Shape;197;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Ventajas:</a:t>
            </a:r>
            <a:endParaRPr/>
          </a:p>
          <a:p>
            <a:pPr indent="-342900" lvl="0" marL="457200" rtl="0" algn="l">
              <a:spcBef>
                <a:spcPts val="1200"/>
              </a:spcBef>
              <a:spcAft>
                <a:spcPts val="0"/>
              </a:spcAft>
              <a:buSzPts val="1800"/>
              <a:buChar char="●"/>
            </a:pPr>
            <a:r>
              <a:rPr lang="es-419"/>
              <a:t>Permiten resolver problemas de alta complejidad.</a:t>
            </a:r>
            <a:endParaRPr/>
          </a:p>
          <a:p>
            <a:pPr indent="-342900" lvl="0" marL="457200" rtl="0" algn="l">
              <a:spcBef>
                <a:spcPts val="0"/>
              </a:spcBef>
              <a:spcAft>
                <a:spcPts val="0"/>
              </a:spcAft>
              <a:buSzPts val="1800"/>
              <a:buChar char="●"/>
            </a:pPr>
            <a:r>
              <a:rPr lang="es-419"/>
              <a:t>En RL, son los únicos métodos que tienen un amplio funcionamiento en muchas tareas.</a:t>
            </a:r>
            <a:endParaRPr/>
          </a:p>
          <a:p>
            <a:pPr indent="0" lvl="0" marL="0" rtl="0" algn="l">
              <a:spcBef>
                <a:spcPts val="1200"/>
              </a:spcBef>
              <a:spcAft>
                <a:spcPts val="0"/>
              </a:spcAft>
              <a:buNone/>
            </a:pPr>
            <a:r>
              <a:rPr lang="es-419"/>
              <a:t>A tener en cuenta:</a:t>
            </a:r>
            <a:endParaRPr/>
          </a:p>
          <a:p>
            <a:pPr indent="-342900" lvl="0" marL="457200" rtl="0" algn="l">
              <a:spcBef>
                <a:spcPts val="1200"/>
              </a:spcBef>
              <a:spcAft>
                <a:spcPts val="0"/>
              </a:spcAft>
              <a:buSzPts val="1800"/>
              <a:buChar char="●"/>
            </a:pPr>
            <a:r>
              <a:rPr lang="es-419"/>
              <a:t>Caja negra, poco interpretables.</a:t>
            </a:r>
            <a:endParaRPr/>
          </a:p>
          <a:p>
            <a:pPr indent="-342900" lvl="0" marL="457200" rtl="0" algn="l">
              <a:spcBef>
                <a:spcPts val="0"/>
              </a:spcBef>
              <a:spcAft>
                <a:spcPts val="0"/>
              </a:spcAft>
              <a:buSzPts val="1800"/>
              <a:buChar char="●"/>
            </a:pPr>
            <a:r>
              <a:rPr lang="es-419"/>
              <a:t>Suelen requerir mucha ingeniería y tiempo de ajuste.</a:t>
            </a:r>
            <a:endParaRPr/>
          </a:p>
          <a:p>
            <a:pPr indent="-342900" lvl="0" marL="457200" rtl="0" algn="l">
              <a:spcBef>
                <a:spcPts val="0"/>
              </a:spcBef>
              <a:spcAft>
                <a:spcPts val="0"/>
              </a:spcAft>
              <a:buSzPts val="1800"/>
              <a:buChar char="●"/>
            </a:pPr>
            <a:r>
              <a:rPr lang="es-419"/>
              <a:t>Pueden caer en máximos locales, o en inestabilidades.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Agenda</a:t>
            </a:r>
            <a:endParaRPr/>
          </a:p>
        </p:txBody>
      </p:sp>
      <p:sp>
        <p:nvSpPr>
          <p:cNvPr id="73" name="Google Shape;73;p14"/>
          <p:cNvSpPr txBox="1"/>
          <p:nvPr>
            <p:ph idx="1" type="body"/>
          </p:nvPr>
        </p:nvSpPr>
        <p:spPr>
          <a:xfrm>
            <a:off x="311700" y="12785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Problema de los enfoques tabulares.</a:t>
            </a:r>
            <a:endParaRPr/>
          </a:p>
          <a:p>
            <a:pPr indent="-342900" lvl="0" marL="457200" rtl="0" algn="l">
              <a:spcBef>
                <a:spcPts val="0"/>
              </a:spcBef>
              <a:spcAft>
                <a:spcPts val="0"/>
              </a:spcAft>
              <a:buSzPts val="1800"/>
              <a:buChar char="●"/>
            </a:pPr>
            <a:r>
              <a:rPr lang="es-419"/>
              <a:t>Repaso redes neuronales.</a:t>
            </a:r>
            <a:endParaRPr/>
          </a:p>
          <a:p>
            <a:pPr indent="-342900" lvl="0" marL="457200" rtl="0" algn="l">
              <a:spcBef>
                <a:spcPts val="0"/>
              </a:spcBef>
              <a:spcAft>
                <a:spcPts val="0"/>
              </a:spcAft>
              <a:buSzPts val="1800"/>
              <a:buChar char="●"/>
            </a:pPr>
            <a:r>
              <a:rPr lang="es-419"/>
              <a:t>Algoritmos de deep RL.</a:t>
            </a:r>
            <a:endParaRPr/>
          </a:p>
          <a:p>
            <a:pPr indent="-342900" lvl="0" marL="457200" rtl="0" algn="l">
              <a:spcBef>
                <a:spcPts val="0"/>
              </a:spcBef>
              <a:spcAft>
                <a:spcPts val="0"/>
              </a:spcAft>
              <a:buSzPts val="1800"/>
              <a:buChar char="●"/>
            </a:pPr>
            <a:r>
              <a:rPr lang="es-419"/>
              <a:t>Ejemplos de aplicaciones de RL.</a:t>
            </a:r>
            <a:endParaRPr/>
          </a:p>
          <a:p>
            <a:pPr indent="-342900" lvl="0" marL="457200" rtl="0" algn="l">
              <a:spcBef>
                <a:spcPts val="0"/>
              </a:spcBef>
              <a:spcAft>
                <a:spcPts val="0"/>
              </a:spcAft>
              <a:buSzPts val="1800"/>
              <a:buChar char="●"/>
            </a:pPr>
            <a:r>
              <a:rPr lang="es-419"/>
              <a:t>Conclusiones.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Algoritmos de deep RL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de deep RL</a:t>
            </a:r>
            <a:endParaRPr/>
          </a:p>
        </p:txBody>
      </p:sp>
      <p:sp>
        <p:nvSpPr>
          <p:cNvPr id="208" name="Google Shape;208;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Existen (a grandes rasgos) tres tipos de algoritmos model-free de deep RL usados en la actualidad...</a:t>
            </a:r>
            <a:endParaRPr/>
          </a:p>
          <a:p>
            <a:pPr indent="-342900" lvl="0" marL="457200" rtl="0" algn="l">
              <a:spcBef>
                <a:spcPts val="1200"/>
              </a:spcBef>
              <a:spcAft>
                <a:spcPts val="0"/>
              </a:spcAft>
              <a:buSzPts val="1800"/>
              <a:buAutoNum type="arabicPeriod"/>
            </a:pPr>
            <a:r>
              <a:rPr lang="es-419"/>
              <a:t>Basados en valor (crítico): aproximan					</a:t>
            </a:r>
            <a:endParaRPr/>
          </a:p>
          <a:p>
            <a:pPr indent="-342900" lvl="0" marL="457200" rtl="0" algn="l">
              <a:spcBef>
                <a:spcPts val="0"/>
              </a:spcBef>
              <a:spcAft>
                <a:spcPts val="0"/>
              </a:spcAft>
              <a:buSzPts val="1800"/>
              <a:buAutoNum type="arabicPeriod"/>
            </a:pPr>
            <a:r>
              <a:rPr lang="es-419"/>
              <a:t>Basados en política (actor): generan la política mediante</a:t>
            </a:r>
            <a:endParaRPr/>
          </a:p>
          <a:p>
            <a:pPr indent="-342900" lvl="0" marL="457200" rtl="0" algn="l">
              <a:spcBef>
                <a:spcPts val="0"/>
              </a:spcBef>
              <a:spcAft>
                <a:spcPts val="0"/>
              </a:spcAft>
              <a:buSzPts val="1800"/>
              <a:buAutoNum type="arabicPeriod"/>
            </a:pPr>
            <a:r>
              <a:rPr lang="es-419"/>
              <a:t>Actor-crítico: combinan ambos</a:t>
            </a:r>
            <a:endParaRPr/>
          </a:p>
        </p:txBody>
      </p:sp>
      <p:pic>
        <p:nvPicPr>
          <p:cNvPr id="209" name="Google Shape;209;p33"/>
          <p:cNvPicPr preferRelativeResize="0"/>
          <p:nvPr/>
        </p:nvPicPr>
        <p:blipFill>
          <a:blip r:embed="rId3">
            <a:alphaModFix/>
          </a:blip>
          <a:stretch>
            <a:fillRect/>
          </a:stretch>
        </p:blipFill>
        <p:spPr>
          <a:xfrm>
            <a:off x="4912300" y="2132050"/>
            <a:ext cx="1826085" cy="269675"/>
          </a:xfrm>
          <a:prstGeom prst="rect">
            <a:avLst/>
          </a:prstGeom>
          <a:noFill/>
          <a:ln>
            <a:noFill/>
          </a:ln>
        </p:spPr>
      </p:pic>
      <p:pic>
        <p:nvPicPr>
          <p:cNvPr descr="{&quot;backgroundColorModified&quot;:false,&quot;backgroundColor&quot;:&quot;#FFFFFF&quot;,&quot;code&quot;:&quot;$$\\pi(s,a \\mid \\theta)$$&quot;,&quot;type&quot;:&quot;$$&quot;,&quot;font&quot;:{&quot;color&quot;:&quot;#000000&quot;,&quot;size&quot;:&quot;18&quot;,&quot;family&quot;:&quot;Arial&quot;},&quot;id&quot;:&quot;7&quot;,&quot;aid&quot;:null,&quot;ts&quot;:1630414589171,&quot;cs&quot;:&quot;lspFd8+ZsZSBENlvX/fyyg==&quot;,&quot;size&quot;:{&quot;width&quot;:112.33333333333333,&quot;height&quot;:28.333333333333332}}" id="210" name="Google Shape;210;p33"/>
          <p:cNvPicPr preferRelativeResize="0"/>
          <p:nvPr/>
        </p:nvPicPr>
        <p:blipFill>
          <a:blip r:embed="rId4">
            <a:alphaModFix/>
          </a:blip>
          <a:stretch>
            <a:fillRect/>
          </a:stretch>
        </p:blipFill>
        <p:spPr>
          <a:xfrm>
            <a:off x="6969925" y="2461475"/>
            <a:ext cx="1069975" cy="26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Algoritmos basados en valor</a:t>
            </a:r>
            <a:endParaRPr/>
          </a:p>
        </p:txBody>
      </p:sp>
      <p:sp>
        <p:nvSpPr>
          <p:cNvPr id="216" name="Google Shape;216;p34"/>
          <p:cNvSpPr txBox="1"/>
          <p:nvPr>
            <p:ph idx="2" type="body"/>
          </p:nvPr>
        </p:nvSpPr>
        <p:spPr>
          <a:xfrm>
            <a:off x="4939500" y="724200"/>
            <a:ext cx="41166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419"/>
              <a:t>Los primeros algoritmos de deep RL construyen a partir de Q-Learning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basados en valor</a:t>
            </a:r>
            <a:endParaRPr/>
          </a:p>
        </p:txBody>
      </p:sp>
      <p:sp>
        <p:nvSpPr>
          <p:cNvPr id="222" name="Google Shape;222;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Al igual que en Q-Learning, se basan en lograr la convergencia a partir de la predicción del valor V o acción-valor Q.</a:t>
            </a:r>
            <a:endParaRPr/>
          </a:p>
          <a:p>
            <a:pPr indent="-342900" lvl="0" marL="457200" rtl="0" algn="l">
              <a:spcBef>
                <a:spcPts val="0"/>
              </a:spcBef>
              <a:spcAft>
                <a:spcPts val="0"/>
              </a:spcAft>
              <a:buSzPts val="1800"/>
              <a:buChar char="●"/>
            </a:pPr>
            <a:r>
              <a:rPr lang="es-419"/>
              <a:t>El primer algoritmo, DQN, fue el que inició el aprendizaje por refuerzos profundo, combinando Q-Learning con redes neuronales profundas.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basados en valor</a:t>
            </a:r>
            <a:endParaRPr/>
          </a:p>
        </p:txBody>
      </p:sp>
      <p:sp>
        <p:nvSpPr>
          <p:cNvPr id="228" name="Google Shape;228;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Esta combinación tiene un problema! La </a:t>
            </a:r>
            <a:r>
              <a:rPr b="1" lang="es-419"/>
              <a:t>“Tríada Mortal” 💀</a:t>
            </a:r>
            <a:endParaRPr/>
          </a:p>
          <a:p>
            <a:pPr indent="0" lvl="0" marL="0" rtl="0" algn="l">
              <a:spcBef>
                <a:spcPts val="1200"/>
              </a:spcBef>
              <a:spcAft>
                <a:spcPts val="0"/>
              </a:spcAft>
              <a:buNone/>
            </a:pPr>
            <a:r>
              <a:rPr lang="es-419"/>
              <a:t>Problema empírico causante de divergencias al combinar:</a:t>
            </a:r>
            <a:endParaRPr/>
          </a:p>
          <a:p>
            <a:pPr indent="-342900" lvl="0" marL="457200" rtl="0" algn="l">
              <a:spcBef>
                <a:spcPts val="1200"/>
              </a:spcBef>
              <a:spcAft>
                <a:spcPts val="0"/>
              </a:spcAft>
              <a:buSzPts val="1800"/>
              <a:buChar char="●"/>
            </a:pPr>
            <a:r>
              <a:rPr lang="es-419"/>
              <a:t>Aproximación funcional.</a:t>
            </a:r>
            <a:endParaRPr/>
          </a:p>
          <a:p>
            <a:pPr indent="-342900" lvl="0" marL="457200" rtl="0" algn="l">
              <a:spcBef>
                <a:spcPts val="0"/>
              </a:spcBef>
              <a:spcAft>
                <a:spcPts val="0"/>
              </a:spcAft>
              <a:buSzPts val="1800"/>
              <a:buChar char="●"/>
            </a:pPr>
            <a:r>
              <a:rPr lang="es-419"/>
              <a:t>Aprendizaje off-policy.</a:t>
            </a:r>
            <a:endParaRPr/>
          </a:p>
          <a:p>
            <a:pPr indent="-342900" lvl="0" marL="457200" rtl="0" algn="l">
              <a:spcBef>
                <a:spcPts val="0"/>
              </a:spcBef>
              <a:spcAft>
                <a:spcPts val="0"/>
              </a:spcAft>
              <a:buSzPts val="1800"/>
              <a:buChar char="●"/>
            </a:pPr>
            <a:r>
              <a:rPr lang="es-419"/>
              <a:t>Bootstrapping.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p:txBody>
      </p:sp>
      <p:sp>
        <p:nvSpPr>
          <p:cNvPr id="234" name="Google Shape;234;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Primer algoritmo de deep RL: </a:t>
            </a:r>
            <a:r>
              <a:rPr i="1" lang="es-419"/>
              <a:t>Deep Q-Networks</a:t>
            </a:r>
            <a:r>
              <a:rPr lang="es-419"/>
              <a:t>. Se proponen varias mejoras respecto a Q-learning, manteniendo la base:</a:t>
            </a:r>
            <a:endParaRPr/>
          </a:p>
          <a:p>
            <a:pPr indent="-342900" lvl="0" marL="457200" rtl="0" algn="l">
              <a:spcBef>
                <a:spcPts val="1200"/>
              </a:spcBef>
              <a:spcAft>
                <a:spcPts val="0"/>
              </a:spcAft>
              <a:buSzPts val="1800"/>
              <a:buChar char="●"/>
            </a:pPr>
            <a:r>
              <a:rPr lang="es-419"/>
              <a:t>Se selecciona la mejor acción con probabilidad			, y una aleatoria con probabilidad </a:t>
            </a:r>
            <a:endParaRPr/>
          </a:p>
          <a:p>
            <a:pPr indent="-342900" lvl="0" marL="457200" rtl="0" algn="l">
              <a:spcBef>
                <a:spcPts val="0"/>
              </a:spcBef>
              <a:spcAft>
                <a:spcPts val="0"/>
              </a:spcAft>
              <a:buSzPts val="1800"/>
              <a:buChar char="●"/>
            </a:pPr>
            <a:r>
              <a:rPr lang="es-419"/>
              <a:t>Para determinar la mejor acción, evaluamos el valor  		(estimado) para cada acción, estando en el estado </a:t>
            </a:r>
            <a:endParaRPr/>
          </a:p>
          <a:p>
            <a:pPr indent="0" lvl="0" marL="0" rtl="0" algn="l">
              <a:spcBef>
                <a:spcPts val="1200"/>
              </a:spcBef>
              <a:spcAft>
                <a:spcPts val="1200"/>
              </a:spcAft>
              <a:buNone/>
            </a:pPr>
            <a:r>
              <a:t/>
            </a:r>
            <a:endParaRPr/>
          </a:p>
        </p:txBody>
      </p:sp>
      <p:pic>
        <p:nvPicPr>
          <p:cNvPr descr="{&quot;backgroundColor&quot;:&quot;#FFFFFF&quot;,&quot;backgroundColorModified&quot;:false,&quot;id&quot;:&quot;31&quot;,&quot;type&quot;:&quot;$$&quot;,&quot;code&quot;:&quot;$$1-\\varepsilon$$&quot;,&quot;aid&quot;:null,&quot;font&quot;:{&quot;color&quot;:&quot;#695D46&quot;,&quot;size&quot;:18,&quot;family&quot;:&quot;Open Sans&quot;},&quot;ts&quot;:1633730195154,&quot;cs&quot;:&quot;35u6R7LCQrbJS3nUnITFFg==&quot;,&quot;size&quot;:{&quot;width&quot;:50.666666666666664,&quot;height&quot;:17}}" id="235" name="Google Shape;235;p37"/>
          <p:cNvPicPr preferRelativeResize="0"/>
          <p:nvPr/>
        </p:nvPicPr>
        <p:blipFill>
          <a:blip r:embed="rId3">
            <a:alphaModFix/>
          </a:blip>
          <a:stretch>
            <a:fillRect/>
          </a:stretch>
        </p:blipFill>
        <p:spPr>
          <a:xfrm>
            <a:off x="6019800" y="2266950"/>
            <a:ext cx="482600" cy="161925"/>
          </a:xfrm>
          <a:prstGeom prst="rect">
            <a:avLst/>
          </a:prstGeom>
          <a:noFill/>
          <a:ln>
            <a:noFill/>
          </a:ln>
        </p:spPr>
      </p:pic>
      <p:pic>
        <p:nvPicPr>
          <p:cNvPr descr="{&quot;backgroundColorModified&quot;:false,&quot;font&quot;:{&quot;family&quot;:&quot;Open Sans&quot;,&quot;size&quot;:18,&quot;color&quot;:&quot;#695D46&quot;},&quot;type&quot;:&quot;$$&quot;,&quot;code&quot;:&quot;$$\\varepsilon$$&quot;,&quot;id&quot;:&quot;32&quot;,&quot;aid&quot;:null,&quot;backgroundColor&quot;:&quot;#FFFFFF&quot;,&quot;ts&quot;:1633730214469,&quot;cs&quot;:&quot;nNkweQZjMURUZ5X8CUDesA==&quot;,&quot;size&quot;:{&quot;width&quot;:9.833333333333334,&quot;height&quot;:11.5}}" id="236" name="Google Shape;236;p37"/>
          <p:cNvPicPr preferRelativeResize="0"/>
          <p:nvPr/>
        </p:nvPicPr>
        <p:blipFill>
          <a:blip r:embed="rId4">
            <a:alphaModFix/>
          </a:blip>
          <a:stretch>
            <a:fillRect/>
          </a:stretch>
        </p:blipFill>
        <p:spPr>
          <a:xfrm>
            <a:off x="2819400" y="2571750"/>
            <a:ext cx="93663" cy="109538"/>
          </a:xfrm>
          <a:prstGeom prst="rect">
            <a:avLst/>
          </a:prstGeom>
          <a:noFill/>
          <a:ln>
            <a:noFill/>
          </a:ln>
        </p:spPr>
      </p:pic>
      <p:pic>
        <p:nvPicPr>
          <p:cNvPr descr="{&quot;backgroundColor&quot;:&quot;#FFFFFF&quot;,&quot;backgroundColorModified&quot;:false,&quot;id&quot;:&quot;33&quot;,&quot;code&quot;:&quot;$$Q\\left(s,a\\right)$$&quot;,&quot;aid&quot;:null,&quot;font&quot;:{&quot;size&quot;:18,&quot;color&quot;:&quot;#695D46&quot;,&quot;family&quot;:&quot;Open Sans&quot;},&quot;type&quot;:&quot;$$&quot;,&quot;ts&quot;:1633730275134,&quot;cs&quot;:&quot;dPCvOeDkpuVGbefDiF119Q==&quot;,&quot;size&quot;:{&quot;width&quot;:70.16666666666667,&quot;height&quot;:24.5}}" id="237" name="Google Shape;237;p37"/>
          <p:cNvPicPr preferRelativeResize="0"/>
          <p:nvPr/>
        </p:nvPicPr>
        <p:blipFill>
          <a:blip r:embed="rId5">
            <a:alphaModFix/>
          </a:blip>
          <a:stretch>
            <a:fillRect/>
          </a:stretch>
        </p:blipFill>
        <p:spPr>
          <a:xfrm>
            <a:off x="6502400" y="2800988"/>
            <a:ext cx="668338" cy="233363"/>
          </a:xfrm>
          <a:prstGeom prst="rect">
            <a:avLst/>
          </a:prstGeom>
          <a:noFill/>
          <a:ln>
            <a:noFill/>
          </a:ln>
        </p:spPr>
      </p:pic>
      <p:pic>
        <p:nvPicPr>
          <p:cNvPr descr="{&quot;aid&quot;:null,&quot;id&quot;:&quot;34&quot;,&quot;backgroundColor&quot;:&quot;#FFFFFF&quot;,&quot;backgroundColorModified&quot;:false,&quot;font&quot;:{&quot;size&quot;:18,&quot;color&quot;:&quot;#695D46&quot;,&quot;family&quot;:&quot;Open Sans&quot;},&quot;code&quot;:&quot;$$s$$&quot;,&quot;type&quot;:&quot;$$&quot;,&quot;ts&quot;:1633730301605,&quot;cs&quot;:&quot;jNvUSRTevy7+rsLLSa4wsw==&quot;,&quot;size&quot;:{&quot;width&quot;:9.166666666666666,&quot;height&quot;:11.166666666666666}}" id="238" name="Google Shape;238;p37"/>
          <p:cNvPicPr preferRelativeResize="0"/>
          <p:nvPr/>
        </p:nvPicPr>
        <p:blipFill>
          <a:blip r:embed="rId6">
            <a:alphaModFix/>
          </a:blip>
          <a:stretch>
            <a:fillRect/>
          </a:stretch>
        </p:blipFill>
        <p:spPr>
          <a:xfrm>
            <a:off x="5084750" y="3154800"/>
            <a:ext cx="87313" cy="1063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a:p>
            <a:pPr indent="0" lvl="0" marL="0" rtl="0" algn="l">
              <a:spcBef>
                <a:spcPts val="0"/>
              </a:spcBef>
              <a:spcAft>
                <a:spcPts val="0"/>
              </a:spcAft>
              <a:buNone/>
            </a:pPr>
            <a:r>
              <a:t/>
            </a:r>
            <a:endParaRPr/>
          </a:p>
        </p:txBody>
      </p:sp>
      <p:sp>
        <p:nvSpPr>
          <p:cNvPr id="244" name="Google Shape;244;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457200" lvl="0" marL="914400" rtl="0" algn="l">
              <a:spcBef>
                <a:spcPts val="1200"/>
              </a:spcBef>
              <a:spcAft>
                <a:spcPts val="0"/>
              </a:spcAft>
              <a:buNone/>
            </a:pPr>
            <a:r>
              <a:rPr lang="es-419"/>
              <a:t>Pasamos de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2286000" rtl="0" algn="l">
              <a:spcBef>
                <a:spcPts val="1200"/>
              </a:spcBef>
              <a:spcAft>
                <a:spcPts val="1200"/>
              </a:spcAft>
              <a:buNone/>
            </a:pPr>
            <a:r>
              <a:rPr lang="es-419"/>
              <a:t>   A ...</a:t>
            </a:r>
            <a:endParaRPr/>
          </a:p>
        </p:txBody>
      </p:sp>
      <p:pic>
        <p:nvPicPr>
          <p:cNvPr id="245" name="Google Shape;245;p38"/>
          <p:cNvPicPr preferRelativeResize="0"/>
          <p:nvPr/>
        </p:nvPicPr>
        <p:blipFill>
          <a:blip r:embed="rId3">
            <a:alphaModFix/>
          </a:blip>
          <a:stretch>
            <a:fillRect/>
          </a:stretch>
        </p:blipFill>
        <p:spPr>
          <a:xfrm>
            <a:off x="3689501" y="1211638"/>
            <a:ext cx="4812998" cy="3686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a:p>
            <a:pPr indent="0" lvl="0" marL="0" rtl="0" algn="l">
              <a:spcBef>
                <a:spcPts val="0"/>
              </a:spcBef>
              <a:spcAft>
                <a:spcPts val="0"/>
              </a:spcAft>
              <a:buNone/>
            </a:pPr>
            <a:r>
              <a:t/>
            </a:r>
            <a:endParaRPr/>
          </a:p>
        </p:txBody>
      </p:sp>
      <p:sp>
        <p:nvSpPr>
          <p:cNvPr id="251" name="Google Shape;251;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El algoritmo incluye varias mejoras</a:t>
            </a:r>
            <a:endParaRPr/>
          </a:p>
          <a:p>
            <a:pPr indent="0" lvl="0" marL="0" rtl="0" algn="l">
              <a:spcBef>
                <a:spcPts val="1200"/>
              </a:spcBef>
              <a:spcAft>
                <a:spcPts val="0"/>
              </a:spcAft>
              <a:buNone/>
            </a:pPr>
            <a:r>
              <a:rPr lang="es-419"/>
              <a:t>Refrescamos antes la actualización de Q-Learning (de la clase pasada)</a:t>
            </a:r>
            <a:endParaRPr/>
          </a:p>
          <a:p>
            <a:pPr indent="0" lvl="0" marL="0" rtl="0" algn="l">
              <a:spcBef>
                <a:spcPts val="1200"/>
              </a:spcBef>
              <a:spcAft>
                <a:spcPts val="1200"/>
              </a:spcAft>
              <a:buNone/>
            </a:pPr>
            <a:r>
              <a:t/>
            </a:r>
            <a:endParaRPr/>
          </a:p>
        </p:txBody>
      </p:sp>
      <p:pic>
        <p:nvPicPr>
          <p:cNvPr id="252" name="Google Shape;252;p39"/>
          <p:cNvPicPr preferRelativeResize="0"/>
          <p:nvPr/>
        </p:nvPicPr>
        <p:blipFill>
          <a:blip r:embed="rId3">
            <a:alphaModFix/>
          </a:blip>
          <a:stretch>
            <a:fillRect/>
          </a:stretch>
        </p:blipFill>
        <p:spPr>
          <a:xfrm>
            <a:off x="793875" y="2752675"/>
            <a:ext cx="7327801" cy="375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p:txBody>
      </p:sp>
      <p:sp>
        <p:nvSpPr>
          <p:cNvPr id="258" name="Google Shape;258;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419"/>
              <a:t>Usar pesos      para estimar      , actualizarlos mediante descenso de gradiente, usando la función de error</a:t>
            </a:r>
            <a:br>
              <a:rPr lang="es-419"/>
            </a:br>
            <a:br>
              <a:rPr lang="es-419"/>
            </a:br>
            <a:br>
              <a:rPr lang="es-419"/>
            </a:br>
            <a:br>
              <a:rPr lang="es-419"/>
            </a:br>
            <a:r>
              <a:rPr lang="es-419"/>
              <a:t>en donde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¿Ahora bien, en base a qué experiencias actualizamos esos pesos?</a:t>
            </a:r>
            <a:endParaRPr/>
          </a:p>
        </p:txBody>
      </p:sp>
      <p:pic>
        <p:nvPicPr>
          <p:cNvPr descr="{&quot;backgroundColorModified&quot;:null,&quot;aid&quot;:null,&quot;type&quot;:&quot;$$&quot;,&quot;id&quot;:&quot;25&quot;,&quot;backgroundColor&quot;:&quot;#FFFFFF&quot;,&quot;code&quot;:&quot;$$y = \\begin{cases}\n{r }&amp; {\\text{si $s'$ es un estado final} }\\\\\n{r + \\gamma max_{a'} \\hat{Q} (s', a' \\mid \\phi^{-}) }&amp; {\\text{en caso contrario}}\\\\\n\\end{cases}$$&quot;,&quot;font&quot;:{&quot;size&quot;:18,&quot;family&quot;:&quot;Open Sans&quot;,&quot;color&quot;:&quot;#695D46&quot;},&quot;ts&quot;:1633714939578,&quot;cs&quot;:&quot;JAxWmJW7VsdrXAXOrf+K5A==&quot;,&quot;size&quot;:{&quot;width&quot;:563.5,&quot;height&quot;:60.5}}" id="259" name="Google Shape;259;p40"/>
          <p:cNvPicPr preferRelativeResize="0"/>
          <p:nvPr/>
        </p:nvPicPr>
        <p:blipFill>
          <a:blip r:embed="rId3">
            <a:alphaModFix/>
          </a:blip>
          <a:stretch>
            <a:fillRect/>
          </a:stretch>
        </p:blipFill>
        <p:spPr>
          <a:xfrm>
            <a:off x="2732088" y="2974475"/>
            <a:ext cx="5367338" cy="576263"/>
          </a:xfrm>
          <a:prstGeom prst="rect">
            <a:avLst/>
          </a:prstGeom>
          <a:noFill/>
          <a:ln>
            <a:noFill/>
          </a:ln>
        </p:spPr>
      </p:pic>
      <p:pic>
        <p:nvPicPr>
          <p:cNvPr descr="{&quot;backgroundColorModified&quot;:null,&quot;aid&quot;:null,&quot;code&quot;:&quot;$\\phi$&quot;,&quot;type&quot;:&quot;$&quot;,&quot;id&quot;:&quot;26&quot;,&quot;backgroundColor&quot;:&quot;#FFFFFF&quot;,&quot;font&quot;:{&quot;color&quot;:&quot;#695D46&quot;,&quot;family&quot;:&quot;Open Sans&quot;,&quot;size&quot;:18},&quot;ts&quot;:1633722847427,&quot;cs&quot;:&quot;X8LzyYbBcamBvrY6ndKcHw==&quot;,&quot;size&quot;:{&quot;width&quot;:13.333333333333334,&quot;height&quot;:22}}" id="260" name="Google Shape;260;p40"/>
          <p:cNvPicPr preferRelativeResize="0"/>
          <p:nvPr/>
        </p:nvPicPr>
        <p:blipFill>
          <a:blip r:embed="rId4">
            <a:alphaModFix/>
          </a:blip>
          <a:stretch>
            <a:fillRect/>
          </a:stretch>
        </p:blipFill>
        <p:spPr>
          <a:xfrm>
            <a:off x="2165225" y="1406475"/>
            <a:ext cx="127000" cy="209550"/>
          </a:xfrm>
          <a:prstGeom prst="rect">
            <a:avLst/>
          </a:prstGeom>
          <a:noFill/>
          <a:ln>
            <a:noFill/>
          </a:ln>
        </p:spPr>
      </p:pic>
      <p:pic>
        <p:nvPicPr>
          <p:cNvPr descr="{&quot;type&quot;:&quot;$$&quot;,&quot;backgroundColorModified&quot;:false,&quot;backgroundColor&quot;:&quot;#FFFFFF&quot;,&quot;code&quot;:&quot;$$\\hat{Q}$$&quot;,&quot;aid&quot;:null,&quot;font&quot;:{&quot;size&quot;:18,&quot;color&quot;:&quot;#695D46&quot;,&quot;family&quot;:&quot;Open Sans&quot;},&quot;id&quot;:&quot;27&quot;,&quot;ts&quot;:1633722916784,&quot;cs&quot;:&quot;ay1OSdPrHVIRhZoHC4Ax2Q==&quot;,&quot;size&quot;:{&quot;width&quot;:17.166666666666668,&quot;height&quot;:27.5}}" id="261" name="Google Shape;261;p40"/>
          <p:cNvPicPr preferRelativeResize="0"/>
          <p:nvPr/>
        </p:nvPicPr>
        <p:blipFill>
          <a:blip r:embed="rId5">
            <a:alphaModFix/>
          </a:blip>
          <a:stretch>
            <a:fillRect/>
          </a:stretch>
        </p:blipFill>
        <p:spPr>
          <a:xfrm>
            <a:off x="3886200" y="1352550"/>
            <a:ext cx="163513" cy="261938"/>
          </a:xfrm>
          <a:prstGeom prst="rect">
            <a:avLst/>
          </a:prstGeom>
          <a:noFill/>
          <a:ln>
            <a:noFill/>
          </a:ln>
        </p:spPr>
      </p:pic>
      <p:pic>
        <p:nvPicPr>
          <p:cNvPr descr="{&quot;aid&quot;:null,&quot;font&quot;:{&quot;color&quot;:&quot;#695D46&quot;,&quot;size&quot;:18,&quot;family&quot;:&quot;Open Sans&quot;},&quot;id&quot;:&quot;28&quot;,&quot;type&quot;:&quot;$$&quot;,&quot;code&quot;:&quot;$$L(\\phi) = (y - \\hat{Q}(s,a \\mid \\phi))^{2}$$&quot;,&quot;backgroundColor&quot;:&quot;#FFFFFF&quot;,&quot;backgroundColorModified&quot;:false,&quot;ts&quot;:1633723188474,&quot;cs&quot;:&quot;mlFIKoTSk3/z28bAjEApig==&quot;,&quot;size&quot;:{&quot;width&quot;:258.20000000000005,&quot;height&quot;:28.800000000000008}}" id="262" name="Google Shape;262;p40"/>
          <p:cNvPicPr preferRelativeResize="0"/>
          <p:nvPr/>
        </p:nvPicPr>
        <p:blipFill>
          <a:blip r:embed="rId6">
            <a:alphaModFix/>
          </a:blip>
          <a:stretch>
            <a:fillRect/>
          </a:stretch>
        </p:blipFill>
        <p:spPr>
          <a:xfrm>
            <a:off x="2738288" y="2195625"/>
            <a:ext cx="2459355" cy="2743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p:txBody>
      </p:sp>
      <p:sp>
        <p:nvSpPr>
          <p:cNvPr id="268" name="Google Shape;268;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2. </a:t>
            </a:r>
            <a:r>
              <a:rPr lang="es-419"/>
              <a:t>Almacenamos cada transición 			en una memoria de experiencias.</a:t>
            </a:r>
            <a:endParaRPr/>
          </a:p>
          <a:p>
            <a:pPr indent="0" lvl="0" marL="0" rtl="0" algn="l">
              <a:spcBef>
                <a:spcPts val="1200"/>
              </a:spcBef>
              <a:spcAft>
                <a:spcPts val="1200"/>
              </a:spcAft>
              <a:buNone/>
            </a:pPr>
            <a:r>
              <a:rPr lang="es-419"/>
              <a:t>3. Tras cada acción, muestreamos de esa memoria y usamos esas experiencias para actualizar los 	.</a:t>
            </a:r>
            <a:endParaRPr/>
          </a:p>
        </p:txBody>
      </p:sp>
      <p:pic>
        <p:nvPicPr>
          <p:cNvPr descr="{&quot;font&quot;:{&quot;family&quot;:&quot;Open Sans&quot;,&quot;size&quot;:18,&quot;color&quot;:&quot;#695D46&quot;},&quot;backgroundColorModified&quot;:false,&quot;backgroundColor&quot;:&quot;#FFFFFF&quot;,&quot;code&quot;:&quot;$$\\phi$$&quot;,&quot;type&quot;:&quot;$$&quot;,&quot;aid&quot;:null,&quot;id&quot;:&quot;29&quot;,&quot;ts&quot;:1633725110766,&quot;cs&quot;:&quot;Ntwf2+JuXcbRtBUZapjT6g==&quot;,&quot;size&quot;:{&quot;width&quot;:13.333333333333334,&quot;height&quot;:22}}" id="269" name="Google Shape;269;p41"/>
          <p:cNvPicPr preferRelativeResize="0"/>
          <p:nvPr/>
        </p:nvPicPr>
        <p:blipFill>
          <a:blip r:embed="rId3">
            <a:alphaModFix/>
          </a:blip>
          <a:stretch>
            <a:fillRect/>
          </a:stretch>
        </p:blipFill>
        <p:spPr>
          <a:xfrm>
            <a:off x="3886200" y="2190750"/>
            <a:ext cx="127000" cy="209550"/>
          </a:xfrm>
          <a:prstGeom prst="rect">
            <a:avLst/>
          </a:prstGeom>
          <a:noFill/>
          <a:ln>
            <a:noFill/>
          </a:ln>
        </p:spPr>
      </p:pic>
      <p:pic>
        <p:nvPicPr>
          <p:cNvPr descr="{&quot;font&quot;:{&quot;family&quot;:&quot;Open Sans&quot;,&quot;size&quot;:18,&quot;color&quot;:&quot;#695D46&quot;},&quot;id&quot;:&quot;30&quot;,&quot;type&quot;:&quot;$$&quot;,&quot;code&quot;:&quot;$$\\left(s,a,r,s^{\\prime}\\right)$$&quot;,&quot;backgroundColorModified&quot;:false,&quot;backgroundColor&quot;:&quot;#FFFFFF&quot;,&quot;aid&quot;:null,&quot;ts&quot;:1633725427272,&quot;cs&quot;:&quot;GJKGN5pd5BENufjv7OpBMQ==&quot;,&quot;size&quot;:{&quot;width&quot;:100.16666666666667,&quot;height&quot;:29.333333333333332}}" id="270" name="Google Shape;270;p41"/>
          <p:cNvPicPr preferRelativeResize="0"/>
          <p:nvPr/>
        </p:nvPicPr>
        <p:blipFill>
          <a:blip r:embed="rId4">
            <a:alphaModFix/>
          </a:blip>
          <a:stretch>
            <a:fillRect/>
          </a:stretch>
        </p:blipFill>
        <p:spPr>
          <a:xfrm>
            <a:off x="3941650" y="1366075"/>
            <a:ext cx="954088" cy="27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Problema de los enfoques tabulares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 red neuronal</a:t>
            </a:r>
            <a:endParaRPr/>
          </a:p>
        </p:txBody>
      </p:sp>
      <p:pic>
        <p:nvPicPr>
          <p:cNvPr id="276" name="Google Shape;276;p42"/>
          <p:cNvPicPr preferRelativeResize="0"/>
          <p:nvPr/>
        </p:nvPicPr>
        <p:blipFill>
          <a:blip r:embed="rId3">
            <a:alphaModFix/>
          </a:blip>
          <a:stretch>
            <a:fillRect/>
          </a:stretch>
        </p:blipFill>
        <p:spPr>
          <a:xfrm>
            <a:off x="1459436" y="1696301"/>
            <a:ext cx="6225125" cy="2608775"/>
          </a:xfrm>
          <a:prstGeom prst="rect">
            <a:avLst/>
          </a:prstGeom>
          <a:noFill/>
          <a:ln>
            <a:noFill/>
          </a:ln>
        </p:spPr>
      </p:pic>
      <p:sp>
        <p:nvSpPr>
          <p:cNvPr id="277" name="Google Shape;277;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Red neuronal DQN de ejemplo (una capa oculta)...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p:txBody>
      </p:sp>
      <p:sp>
        <p:nvSpPr>
          <p:cNvPr id="283" name="Google Shape;283;p43"/>
          <p:cNvSpPr txBox="1"/>
          <p:nvPr>
            <p:ph idx="1" type="body"/>
          </p:nvPr>
        </p:nvSpPr>
        <p:spPr>
          <a:xfrm>
            <a:off x="311700" y="1271451"/>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Problema: propenso a errores de sesgo: tienden a sobreestimar </a:t>
            </a:r>
            <a:endParaRPr/>
          </a:p>
          <a:p>
            <a:pPr indent="0" lvl="0" marL="0" rtl="0" algn="l">
              <a:spcBef>
                <a:spcPts val="1200"/>
              </a:spcBef>
              <a:spcAft>
                <a:spcPts val="0"/>
              </a:spcAft>
              <a:buNone/>
            </a:pPr>
            <a:r>
              <a:rPr lang="es-419"/>
              <a:t>Para evitar esto, las mejoras principales fueron en esa dirección. Simplificadamente:</a:t>
            </a:r>
            <a:endParaRPr/>
          </a:p>
          <a:p>
            <a:pPr indent="-342900" lvl="0" marL="457200" rtl="0" algn="l">
              <a:spcBef>
                <a:spcPts val="1200"/>
              </a:spcBef>
              <a:spcAft>
                <a:spcPts val="0"/>
              </a:spcAft>
              <a:buSzPts val="1800"/>
              <a:buChar char="●"/>
            </a:pPr>
            <a:r>
              <a:rPr lang="es-419"/>
              <a:t>Double DQN (se </a:t>
            </a:r>
            <a:r>
              <a:rPr lang="es-419"/>
              <a:t>usa una segunda red Q para determinar la mejor acción en el siguiente estado de la actualización de Q)</a:t>
            </a:r>
            <a:endParaRPr/>
          </a:p>
        </p:txBody>
      </p:sp>
      <p:pic>
        <p:nvPicPr>
          <p:cNvPr descr="{&quot;backgroundColorModified&quot;:false,&quot;code&quot;:&quot;$$\\hat{Q}\\left(s,a\\,\\mid\\theta\\right)$$&quot;,&quot;backgroundColor&quot;:&quot;#FFFFFF&quot;,&quot;font&quot;:{&quot;size&quot;:18,&quot;family&quot;:&quot;Open Sans&quot;,&quot;color&quot;:&quot;#695D46&quot;},&quot;type&quot;:&quot;$$&quot;,&quot;id&quot;:&quot;24&quot;,&quot;aid&quot;:null,&quot;ts&quot;:1630435293270,&quot;cs&quot;:&quot;Rih0xmEOOKtnfoTgjpk0Dw==&quot;,&quot;size&quot;:{&quot;width&quot;:105.83333333333333,&quot;height&quot;:28.833333333333332}}" id="284" name="Google Shape;284;p43"/>
          <p:cNvPicPr preferRelativeResize="0"/>
          <p:nvPr/>
        </p:nvPicPr>
        <p:blipFill>
          <a:blip r:embed="rId3">
            <a:alphaModFix/>
          </a:blip>
          <a:stretch>
            <a:fillRect/>
          </a:stretch>
        </p:blipFill>
        <p:spPr>
          <a:xfrm>
            <a:off x="7359250" y="1375325"/>
            <a:ext cx="1008063" cy="2746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DQN</a:t>
            </a:r>
            <a:endParaRPr/>
          </a:p>
        </p:txBody>
      </p:sp>
      <p:sp>
        <p:nvSpPr>
          <p:cNvPr id="290" name="Google Shape;290;p44"/>
          <p:cNvSpPr txBox="1"/>
          <p:nvPr>
            <p:ph idx="1" type="body"/>
          </p:nvPr>
        </p:nvSpPr>
        <p:spPr>
          <a:xfrm>
            <a:off x="311700" y="1271451"/>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Dueling DQN: se estima  		  y 		, en lugar de 		, para poder aprender cuáles estados son “valiosos”, independientemente del efecto de cada acción. Esto es especialmente útil en aquellos estados donde la acción particular que se toma no es tan relevante.</a:t>
            </a:r>
            <a:endParaRPr/>
          </a:p>
          <a:p>
            <a:pPr indent="-342900" lvl="0" marL="457200" rtl="0" algn="l">
              <a:spcBef>
                <a:spcPts val="0"/>
              </a:spcBef>
              <a:spcAft>
                <a:spcPts val="0"/>
              </a:spcAft>
              <a:buSzPts val="1800"/>
              <a:buChar char="●"/>
            </a:pPr>
            <a:r>
              <a:rPr lang="es-419"/>
              <a:t>Prioritized experience replay: se muestrean acciones según la magnitud del error de actualización, pesada por su probabilidad de haber sido elegidas.</a:t>
            </a:r>
            <a:endParaRPr/>
          </a:p>
        </p:txBody>
      </p:sp>
      <p:pic>
        <p:nvPicPr>
          <p:cNvPr descr="{&quot;aid&quot;:null,&quot;backgroundColorModified&quot;:false,&quot;id&quot;:&quot;54&quot;,&quot;type&quot;:&quot;$$&quot;,&quot;font&quot;:{&quot;size&quot;:18,&quot;family&quot;:&quot;Open Sans&quot;,&quot;color&quot;:&quot;#695D46&quot;},&quot;code&quot;:&quot;$$A\\left(s,a\\right)$$&quot;,&quot;backgroundColor&quot;:&quot;#FFFFFF&quot;,&quot;ts&quot;:1636137245367,&quot;cs&quot;:&quot;gw2KOL3Pd54uuNAjCLzc+Q==&quot;,&quot;size&quot;:{&quot;width&quot;:69.5,&quot;height&quot;:24.5}}" id="291" name="Google Shape;291;p44"/>
          <p:cNvPicPr preferRelativeResize="0"/>
          <p:nvPr/>
        </p:nvPicPr>
        <p:blipFill>
          <a:blip r:embed="rId3">
            <a:alphaModFix/>
          </a:blip>
          <a:stretch>
            <a:fillRect/>
          </a:stretch>
        </p:blipFill>
        <p:spPr>
          <a:xfrm>
            <a:off x="3412225" y="1387550"/>
            <a:ext cx="661988" cy="233363"/>
          </a:xfrm>
          <a:prstGeom prst="rect">
            <a:avLst/>
          </a:prstGeom>
          <a:noFill/>
          <a:ln>
            <a:noFill/>
          </a:ln>
        </p:spPr>
      </p:pic>
      <p:pic>
        <p:nvPicPr>
          <p:cNvPr descr="{&quot;type&quot;:&quot;$$&quot;,&quot;font&quot;:{&quot;color&quot;:&quot;#695D46&quot;,&quot;size&quot;:18,&quot;family&quot;:&quot;Open Sans&quot;},&quot;aid&quot;:null,&quot;backgroundColor&quot;:&quot;#FFFFFF&quot;,&quot;id&quot;:&quot;55&quot;,&quot;backgroundColorModified&quot;:false,&quot;code&quot;:&quot;$$V\\left(s\\right)$$&quot;,&quot;ts&quot;:1636137264438,&quot;cs&quot;:&quot;MQhZYOq+7aqokCfcuGg+JQ==&quot;,&quot;size&quot;:{&quot;width&quot;:46,&quot;height&quot;:24.5}}" id="292" name="Google Shape;292;p44"/>
          <p:cNvPicPr preferRelativeResize="0"/>
          <p:nvPr/>
        </p:nvPicPr>
        <p:blipFill>
          <a:blip r:embed="rId4">
            <a:alphaModFix/>
          </a:blip>
          <a:stretch>
            <a:fillRect/>
          </a:stretch>
        </p:blipFill>
        <p:spPr>
          <a:xfrm>
            <a:off x="4437700" y="1387550"/>
            <a:ext cx="438150" cy="233363"/>
          </a:xfrm>
          <a:prstGeom prst="rect">
            <a:avLst/>
          </a:prstGeom>
          <a:noFill/>
          <a:ln>
            <a:noFill/>
          </a:ln>
        </p:spPr>
      </p:pic>
      <p:pic>
        <p:nvPicPr>
          <p:cNvPr descr="{&quot;backgroundColorModified&quot;:false,&quot;aid&quot;:null,&quot;id&quot;:&quot;56&quot;,&quot;type&quot;:&quot;$$&quot;,&quot;font&quot;:{&quot;size&quot;:18,&quot;family&quot;:&quot;Open Sans&quot;,&quot;color&quot;:&quot;#695D46&quot;},&quot;code&quot;:&quot;$$Q\\left(s,a\\right)$$&quot;,&quot;backgroundColor&quot;:&quot;#FFFFFF&quot;,&quot;ts&quot;:1636137279160,&quot;cs&quot;:&quot;dnyrU9AhuwJEeGrPEkOEYw==&quot;,&quot;size&quot;:{&quot;width&quot;:70.16666666666667,&quot;height&quot;:24.5}}" id="293" name="Google Shape;293;p44"/>
          <p:cNvPicPr preferRelativeResize="0"/>
          <p:nvPr/>
        </p:nvPicPr>
        <p:blipFill>
          <a:blip r:embed="rId5">
            <a:alphaModFix/>
          </a:blip>
          <a:stretch>
            <a:fillRect/>
          </a:stretch>
        </p:blipFill>
        <p:spPr>
          <a:xfrm>
            <a:off x="6464300" y="1387550"/>
            <a:ext cx="668338" cy="2333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265500" y="1039675"/>
            <a:ext cx="4045200" cy="167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Algoritmos de gradiente de política</a:t>
            </a:r>
            <a:endParaRPr/>
          </a:p>
        </p:txBody>
      </p:sp>
      <p:sp>
        <p:nvSpPr>
          <p:cNvPr id="299" name="Google Shape;299;p4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419"/>
              <a:t>Otro enfoque de algoritmos de deep RL se basa en la aproximación directa de la política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de gradiente de política</a:t>
            </a:r>
            <a:endParaRPr/>
          </a:p>
        </p:txBody>
      </p:sp>
      <p:sp>
        <p:nvSpPr>
          <p:cNvPr id="305" name="Google Shape;305;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En lugar de aprender				, aprender directamente la política</a:t>
            </a:r>
            <a:endParaRPr/>
          </a:p>
          <a:p>
            <a:pPr indent="0" lvl="0" marL="0" rtl="0" algn="l">
              <a:spcBef>
                <a:spcPts val="1200"/>
              </a:spcBef>
              <a:spcAft>
                <a:spcPts val="0"/>
              </a:spcAft>
              <a:buNone/>
            </a:pPr>
            <a:r>
              <a:rPr lang="es-419"/>
              <a:t>				(expresada también como	)</a:t>
            </a:r>
            <a:endParaRPr/>
          </a:p>
          <a:p>
            <a:pPr indent="-342900" lvl="0" marL="457200" rtl="0" algn="l">
              <a:spcBef>
                <a:spcPts val="1200"/>
              </a:spcBef>
              <a:spcAft>
                <a:spcPts val="0"/>
              </a:spcAft>
              <a:buSzPts val="1800"/>
              <a:buChar char="●"/>
            </a:pPr>
            <a:r>
              <a:rPr lang="es-419"/>
              <a:t>Se recolectan experiencias con una misma				, se estiman los valores por promedio, y se actualiza	 en base a las experiencias</a:t>
            </a:r>
            <a:r>
              <a:rPr lang="es-419"/>
              <a:t>.</a:t>
            </a:r>
            <a:endParaRPr/>
          </a:p>
        </p:txBody>
      </p:sp>
      <p:pic>
        <p:nvPicPr>
          <p:cNvPr descr="{&quot;code&quot;:&quot;$$\\hat{Q}(s,a\\,\\mid\\theta)$$&quot;,&quot;backgroundColor&quot;:&quot;#FFFFFF&quot;,&quot;type&quot;:&quot;$$&quot;,&quot;backgroundColorModified&quot;:false,&quot;id&quot;:&quot;3&quot;,&quot;font&quot;:{&quot;family&quot;:&quot;Arial&quot;,&quot;size&quot;:&quot;18&quot;,&quot;color&quot;:&quot;#000000&quot;},&quot;aid&quot;:null,&quot;ts&quot;:1630414542404,&quot;cs&quot;:&quot;ffKv0PegL3QNeYWw0mhj/w==&quot;,&quot;size&quot;:{&quot;width&quot;:122.33333333333333,&quot;height&quot;:33.333333333333314}}" id="306" name="Google Shape;306;p46"/>
          <p:cNvPicPr preferRelativeResize="0"/>
          <p:nvPr/>
        </p:nvPicPr>
        <p:blipFill>
          <a:blip r:embed="rId3">
            <a:alphaModFix/>
          </a:blip>
          <a:stretch>
            <a:fillRect/>
          </a:stretch>
        </p:blipFill>
        <p:spPr>
          <a:xfrm>
            <a:off x="3253500" y="1328363"/>
            <a:ext cx="1165225" cy="317500"/>
          </a:xfrm>
          <a:prstGeom prst="rect">
            <a:avLst/>
          </a:prstGeom>
          <a:noFill/>
          <a:ln>
            <a:noFill/>
          </a:ln>
        </p:spPr>
      </p:pic>
      <p:pic>
        <p:nvPicPr>
          <p:cNvPr descr="{&quot;type&quot;:&quot;$$&quot;,&quot;backgroundColor&quot;:&quot;#FFFFFF&quot;,&quot;code&quot;:&quot;$$\\pi(s,a \\mid \\theta)$$&quot;,&quot;font&quot;:{&quot;size&quot;:&quot;18&quot;,&quot;color&quot;:&quot;#000000&quot;,&quot;family&quot;:&quot;Open Sans&quot;},&quot;id&quot;:&quot;6&quot;,&quot;backgroundColorModified&quot;:false,&quot;aid&quot;:null,&quot;ts&quot;:1630414512996,&quot;cs&quot;:&quot;dsk128etfEN44BSqFaNfkg==&quot;,&quot;size&quot;:{&quot;width&quot;:112.33333333333333,&quot;height&quot;:28.333333333333353}}" id="307" name="Google Shape;307;p46"/>
          <p:cNvPicPr preferRelativeResize="0"/>
          <p:nvPr/>
        </p:nvPicPr>
        <p:blipFill>
          <a:blip r:embed="rId4">
            <a:alphaModFix/>
          </a:blip>
          <a:stretch>
            <a:fillRect/>
          </a:stretch>
        </p:blipFill>
        <p:spPr>
          <a:xfrm>
            <a:off x="885075" y="1734058"/>
            <a:ext cx="1069975" cy="269875"/>
          </a:xfrm>
          <a:prstGeom prst="rect">
            <a:avLst/>
          </a:prstGeom>
          <a:noFill/>
          <a:ln>
            <a:noFill/>
          </a:ln>
        </p:spPr>
      </p:pic>
      <p:pic>
        <p:nvPicPr>
          <p:cNvPr descr="{&quot;aid&quot;:null,&quot;font&quot;:{&quot;family&quot;:&quot;Arial&quot;,&quot;color&quot;:&quot;#000000&quot;,&quot;size&quot;:&quot;18&quot;},&quot;backgroundColorModified&quot;:false,&quot;code&quot;:&quot;$$\\pi_{\\theta}$$&quot;,&quot;backgroundColor&quot;:&quot;#FFFFFF&quot;,&quot;id&quot;:&quot;15&quot;,&quot;type&quot;:&quot;$$&quot;,&quot;ts&quot;:1630431278913,&quot;cs&quot;:&quot;7zdoz3f1FcmgiCYHbN5Q6g==&quot;,&quot;size&quot;:{&quot;width&quot;:25,&quot;height&quot;:16.666666666666668}}" id="308" name="Google Shape;308;p46"/>
          <p:cNvPicPr preferRelativeResize="0"/>
          <p:nvPr/>
        </p:nvPicPr>
        <p:blipFill>
          <a:blip r:embed="rId5">
            <a:alphaModFix/>
          </a:blip>
          <a:stretch>
            <a:fillRect/>
          </a:stretch>
        </p:blipFill>
        <p:spPr>
          <a:xfrm>
            <a:off x="5121772" y="1925388"/>
            <a:ext cx="238125" cy="158750"/>
          </a:xfrm>
          <a:prstGeom prst="rect">
            <a:avLst/>
          </a:prstGeom>
          <a:noFill/>
          <a:ln>
            <a:noFill/>
          </a:ln>
        </p:spPr>
      </p:pic>
      <p:pic>
        <p:nvPicPr>
          <p:cNvPr descr="{&quot;code&quot;:&quot;$$\\theta$$&quot;,&quot;backgroundColor&quot;:&quot;#FFFFFF&quot;,&quot;backgroundColorModified&quot;:false,&quot;font&quot;:{&quot;family&quot;:&quot;Open Sans&quot;,&quot;size&quot;:18,&quot;color&quot;:&quot;#695D46&quot;},&quot;aid&quot;:null,&quot;id&quot;:&quot;37&quot;,&quot;type&quot;:&quot;$$&quot;,&quot;ts&quot;:1633789424793,&quot;cs&quot;:&quot;IYyV9mYVWLbYK7tLp3rU/g==&quot;,&quot;size&quot;:{&quot;width&quot;:10.666666666666666,&quot;height&quot;:17.666666666666668}}" id="309" name="Google Shape;309;p46"/>
          <p:cNvPicPr preferRelativeResize="0"/>
          <p:nvPr/>
        </p:nvPicPr>
        <p:blipFill>
          <a:blip r:embed="rId6">
            <a:alphaModFix/>
          </a:blip>
          <a:stretch>
            <a:fillRect/>
          </a:stretch>
        </p:blipFill>
        <p:spPr>
          <a:xfrm>
            <a:off x="4848425" y="2630275"/>
            <a:ext cx="101600" cy="168275"/>
          </a:xfrm>
          <a:prstGeom prst="rect">
            <a:avLst/>
          </a:prstGeom>
          <a:noFill/>
          <a:ln>
            <a:noFill/>
          </a:ln>
        </p:spPr>
      </p:pic>
      <p:pic>
        <p:nvPicPr>
          <p:cNvPr descr="{&quot;type&quot;:&quot;$$&quot;,&quot;backgroundColor&quot;:&quot;#FFFFFF&quot;,&quot;code&quot;:&quot;$$\\pi(s,a \\mid \\theta)$$&quot;,&quot;font&quot;:{&quot;size&quot;:&quot;18&quot;,&quot;color&quot;:&quot;#000000&quot;,&quot;family&quot;:&quot;Open Sans&quot;},&quot;id&quot;:&quot;6&quot;,&quot;backgroundColorModified&quot;:false,&quot;aid&quot;:null,&quot;ts&quot;:1630414512996,&quot;cs&quot;:&quot;dsk128etfEN44BSqFaNfkg==&quot;,&quot;size&quot;:{&quot;width&quot;:112.33333333333333,&quot;height&quot;:28.333333333333353}}" id="310" name="Google Shape;310;p46"/>
          <p:cNvPicPr preferRelativeResize="0"/>
          <p:nvPr/>
        </p:nvPicPr>
        <p:blipFill>
          <a:blip r:embed="rId4">
            <a:alphaModFix/>
          </a:blip>
          <a:stretch>
            <a:fillRect/>
          </a:stretch>
        </p:blipFill>
        <p:spPr>
          <a:xfrm>
            <a:off x="5554550" y="2301633"/>
            <a:ext cx="1069975" cy="269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de gradiente de política</a:t>
            </a:r>
            <a:endParaRPr/>
          </a:p>
        </p:txBody>
      </p:sp>
      <p:sp>
        <p:nvSpPr>
          <p:cNvPr id="316" name="Google Shape;316;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Ejemplo de red básica que implementa esto. ¿Cómo actualizamos los pesos?</a:t>
            </a:r>
            <a:endParaRPr/>
          </a:p>
        </p:txBody>
      </p:sp>
      <p:pic>
        <p:nvPicPr>
          <p:cNvPr id="317" name="Google Shape;317;p47"/>
          <p:cNvPicPr preferRelativeResize="0"/>
          <p:nvPr/>
        </p:nvPicPr>
        <p:blipFill>
          <a:blip r:embed="rId3">
            <a:alphaModFix/>
          </a:blip>
          <a:stretch>
            <a:fillRect/>
          </a:stretch>
        </p:blipFill>
        <p:spPr>
          <a:xfrm>
            <a:off x="1504663" y="1722800"/>
            <a:ext cx="6134675" cy="3157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 política</a:t>
            </a:r>
            <a:endParaRPr/>
          </a:p>
        </p:txBody>
      </p:sp>
      <p:sp>
        <p:nvSpPr>
          <p:cNvPr id="323" name="Google Shape;323;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El objetivo al aprender la política      es, dada una trayectoria</a:t>
            </a:r>
            <a:endParaRPr/>
          </a:p>
          <a:p>
            <a:pPr indent="0" lvl="0" marL="0" rtl="0" algn="l">
              <a:spcBef>
                <a:spcPts val="1200"/>
              </a:spcBef>
              <a:spcAft>
                <a:spcPts val="0"/>
              </a:spcAft>
              <a:buNone/>
            </a:pPr>
            <a:r>
              <a:rPr lang="es-419"/>
              <a:t>, maximizar el retorno esperado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419"/>
              <a:t>para ello, podemos optar por actualizar  	en base al valor anterior, de acuerdo a</a:t>
            </a:r>
            <a:endParaRPr/>
          </a:p>
        </p:txBody>
      </p:sp>
      <p:pic>
        <p:nvPicPr>
          <p:cNvPr descr="{&quot;id&quot;:&quot;13&quot;,&quot;backgroundColor&quot;:&quot;#FFFFFF&quot;,&quot;type&quot;:&quot;$$&quot;,&quot;aid&quot;:null,&quot;font&quot;:{&quot;size&quot;:18,&quot;family&quot;:&quot;Open Sans&quot;,&quot;color&quot;:&quot;#695D46&quot;},&quot;code&quot;:&quot;$$J(\\pi_{\\theta}) = \\mathbb{E}_{\\tau \\sim \\pi_{\\theta}} [R(\\tau)]$$&quot;,&quot;backgroundColorModified&quot;:false,&quot;ts&quot;:1630431168447,&quot;cs&quot;:&quot;D7dYjqvajSeZ/tubr+70pQ==&quot;,&quot;size&quot;:{&quot;width&quot;:205.66666666666666,&quot;height&quot;:24.666666666666668}}" id="324" name="Google Shape;324;p48"/>
          <p:cNvPicPr preferRelativeResize="0"/>
          <p:nvPr/>
        </p:nvPicPr>
        <p:blipFill>
          <a:blip r:embed="rId3">
            <a:alphaModFix/>
          </a:blip>
          <a:stretch>
            <a:fillRect/>
          </a:stretch>
        </p:blipFill>
        <p:spPr>
          <a:xfrm>
            <a:off x="3592513" y="2262775"/>
            <a:ext cx="1958975" cy="234950"/>
          </a:xfrm>
          <a:prstGeom prst="rect">
            <a:avLst/>
          </a:prstGeom>
          <a:noFill/>
          <a:ln>
            <a:noFill/>
          </a:ln>
        </p:spPr>
      </p:pic>
      <p:pic>
        <p:nvPicPr>
          <p:cNvPr descr="{&quot;backgroundColor&quot;:&quot;#FFFFFF&quot;,&quot;code&quot;:&quot;$$\\tau = (s_{0}, a_{0}, \\dots, s_{t+1})$$&quot;,&quot;id&quot;:&quot;14&quot;,&quot;font&quot;:{&quot;color&quot;:&quot;#695D46&quot;,&quot;family&quot;:&quot;Open Sans&quot;,&quot;size&quot;:18},&quot;backgroundColorModified&quot;:false,&quot;aid&quot;:null,&quot;type&quot;:&quot;$$&quot;,&quot;ts&quot;:1630431218128,&quot;cs&quot;:&quot;+ie3HCbEctPPt3CKN6XrVw==&quot;,&quot;size&quot;:{&quot;width&quot;:211.5,&quot;height&quot;:24.5}}" id="325" name="Google Shape;325;p48"/>
          <p:cNvPicPr preferRelativeResize="0"/>
          <p:nvPr/>
        </p:nvPicPr>
        <p:blipFill>
          <a:blip r:embed="rId4">
            <a:alphaModFix/>
          </a:blip>
          <a:stretch>
            <a:fillRect/>
          </a:stretch>
        </p:blipFill>
        <p:spPr>
          <a:xfrm>
            <a:off x="6979575" y="1399750"/>
            <a:ext cx="2014538" cy="233363"/>
          </a:xfrm>
          <a:prstGeom prst="rect">
            <a:avLst/>
          </a:prstGeom>
          <a:noFill/>
          <a:ln>
            <a:noFill/>
          </a:ln>
        </p:spPr>
      </p:pic>
      <p:pic>
        <p:nvPicPr>
          <p:cNvPr descr="{&quot;aid&quot;:null,&quot;font&quot;:{&quot;family&quot;:&quot;Arial&quot;,&quot;color&quot;:&quot;#000000&quot;,&quot;size&quot;:&quot;18&quot;},&quot;backgroundColorModified&quot;:false,&quot;code&quot;:&quot;$$\\pi_{\\theta}$$&quot;,&quot;backgroundColor&quot;:&quot;#FFFFFF&quot;,&quot;id&quot;:&quot;15&quot;,&quot;type&quot;:&quot;$$&quot;,&quot;ts&quot;:1630431278913,&quot;cs&quot;:&quot;7zdoz3f1FcmgiCYHbN5Q6g==&quot;,&quot;size&quot;:{&quot;width&quot;:25,&quot;height&quot;:16.666666666666668}}" id="326" name="Google Shape;326;p48"/>
          <p:cNvPicPr preferRelativeResize="0"/>
          <p:nvPr/>
        </p:nvPicPr>
        <p:blipFill>
          <a:blip r:embed="rId5">
            <a:alphaModFix/>
          </a:blip>
          <a:stretch>
            <a:fillRect/>
          </a:stretch>
        </p:blipFill>
        <p:spPr>
          <a:xfrm>
            <a:off x="3920772" y="1437063"/>
            <a:ext cx="238125" cy="158750"/>
          </a:xfrm>
          <a:prstGeom prst="rect">
            <a:avLst/>
          </a:prstGeom>
          <a:noFill/>
          <a:ln>
            <a:noFill/>
          </a:ln>
        </p:spPr>
      </p:pic>
      <p:pic>
        <p:nvPicPr>
          <p:cNvPr descr="{&quot;backgroundColor&quot;:&quot;#FFFFFF&quot;,&quot;type&quot;:&quot;$$&quot;,&quot;code&quot;:&quot;$$\\theta_{t+1}\\,=\\,\\theta_{t}\\,+\\,\\alpha J\\left(\\pi_{\\,\\theta}\\right)\\,\\Big|_{\\theta_{t}}$$&quot;,&quot;id&quot;:&quot;16&quot;,&quot;font&quot;:{&quot;color&quot;:&quot;#695D46&quot;,&quot;size&quot;:18,&quot;family&quot;:&quot;Open Sans&quot;},&quot;aid&quot;:null,&quot;backgroundColorModified&quot;:false,&quot;ts&quot;:1630431966936,&quot;cs&quot;:&quot;CyY3td9QG9+khkriGvYd6A==&quot;,&quot;size&quot;:{&quot;width&quot;:239,&quot;height&quot;:43.19999999999999}}" id="327" name="Google Shape;327;p48"/>
          <p:cNvPicPr preferRelativeResize="0"/>
          <p:nvPr/>
        </p:nvPicPr>
        <p:blipFill>
          <a:blip r:embed="rId6">
            <a:alphaModFix/>
          </a:blip>
          <a:stretch>
            <a:fillRect/>
          </a:stretch>
        </p:blipFill>
        <p:spPr>
          <a:xfrm>
            <a:off x="3433763" y="3340875"/>
            <a:ext cx="2276475" cy="411480"/>
          </a:xfrm>
          <a:prstGeom prst="rect">
            <a:avLst/>
          </a:prstGeom>
          <a:noFill/>
          <a:ln>
            <a:noFill/>
          </a:ln>
        </p:spPr>
      </p:pic>
      <p:pic>
        <p:nvPicPr>
          <p:cNvPr descr="{&quot;backgroundColorModified&quot;:false,&quot;code&quot;:&quot;$$\\theta$$&quot;,&quot;backgroundColor&quot;:&quot;#FFFFFF&quot;,&quot;font&quot;:{&quot;color&quot;:&quot;#695D46&quot;,&quot;family&quot;:&quot;Open Sans&quot;,&quot;size&quot;:18},&quot;id&quot;:&quot;17&quot;,&quot;type&quot;:&quot;$$&quot;,&quot;aid&quot;:null,&quot;ts&quot;:1630431989895,&quot;cs&quot;:&quot;Tb2BwqEzC7lhxfKC4Q2VQA==&quot;,&quot;size&quot;:{&quot;width&quot;:10.666666666666666,&quot;height&quot;:17.666666666666668}}" id="328" name="Google Shape;328;p48"/>
          <p:cNvPicPr preferRelativeResize="0"/>
          <p:nvPr/>
        </p:nvPicPr>
        <p:blipFill>
          <a:blip r:embed="rId7">
            <a:alphaModFix/>
          </a:blip>
          <a:stretch>
            <a:fillRect/>
          </a:stretch>
        </p:blipFill>
        <p:spPr>
          <a:xfrm>
            <a:off x="4692300" y="2835150"/>
            <a:ext cx="101600" cy="168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 política</a:t>
            </a:r>
            <a:endParaRPr/>
          </a:p>
        </p:txBody>
      </p:sp>
      <p:sp>
        <p:nvSpPr>
          <p:cNvPr id="334" name="Google Shape;334;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Esta actualización de pesos se puede hacer mediante </a:t>
            </a:r>
            <a:r>
              <a:rPr b="1" lang="es-419"/>
              <a:t>ascenso de gradiente</a:t>
            </a:r>
            <a:r>
              <a:rPr lang="es-419"/>
              <a:t> por medio del teorema de gradiente de política, que </a:t>
            </a:r>
            <a:r>
              <a:rPr lang="es-419"/>
              <a:t>establece que</a:t>
            </a:r>
            <a:r>
              <a:rPr lang="es-419"/>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quot;backgroundColorModified&quot;:false,&quot;type&quot;:&quot;$$&quot;,&quot;backgroundColor&quot;:&quot;#FFFFFF&quot;,&quot;code&quot;:&quot;$$\\nabla_{\\theta }J(\\pi_{\\theta}) = \\mathbb{E}_{\\tau \\sim \\pi_{\\theta}} [\\sum_{t=1}^{T}[\\nabla_{\\theta }\\log \\pi_{\\theta }(a_{t} \\mid s_{t})] R(\\tau)]$$&quot;,&quot;font&quot;:{&quot;family&quot;:&quot;Open Sans&quot;,&quot;color&quot;:&quot;#695D46&quot;,&quot;size&quot;:&quot;24&quot;},&quot;aid&quot;:null,&quot;id&quot;:&quot;18&quot;,&quot;ts&quot;:1636044824773,&quot;cs&quot;:&quot;5Tl7jUV0tS+77jK3Na2MHw==&quot;,&quot;size&quot;:{&quot;width&quot;:701.5,&quot;height&quot;:103}}" id="335" name="Google Shape;335;p49"/>
          <p:cNvPicPr preferRelativeResize="0"/>
          <p:nvPr/>
        </p:nvPicPr>
        <p:blipFill>
          <a:blip r:embed="rId3">
            <a:alphaModFix/>
          </a:blip>
          <a:stretch>
            <a:fillRect/>
          </a:stretch>
        </p:blipFill>
        <p:spPr>
          <a:xfrm>
            <a:off x="971613" y="2504809"/>
            <a:ext cx="6681788" cy="981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Gradiente de política</a:t>
            </a:r>
            <a:endParaRPr/>
          </a:p>
        </p:txBody>
      </p:sp>
      <p:sp>
        <p:nvSpPr>
          <p:cNvPr id="341" name="Google Shape;341;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El valor esperado puede ser aproximado con      trayectorias, quedando</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quot;font&quot;:{&quot;size&quot;:&quot;24&quot;,&quot;color&quot;:&quot;#695D46&quot;,&quot;family&quot;:&quot;Open Sans&quot;},&quot;code&quot;:&quot;$$\\nabla_{\\theta }J(\\pi_{\\theta}) \\approx \\frac{1}{|D|} \\sum_{\\tau \\in D} \\sum_{t=0}^{T}[\\nabla_{\\theta }\\log \\pi_{\\theta }(a_{t} \\mid s_{t})] R(\\tau)$$&quot;,&quot;backgroundColor&quot;:&quot;#FFFFFF&quot;,&quot;backgroundColorModified&quot;:false,&quot;aid&quot;:null,&quot;id&quot;:&quot;19&quot;,&quot;type&quot;:&quot;$$&quot;,&quot;ts&quot;:1636044786728,&quot;cs&quot;:&quot;r2D3YN/VsOe50R8WreW9BQ==&quot;,&quot;size&quot;:{&quot;width&quot;:630.5,&quot;height&quot;:90}}" id="342" name="Google Shape;342;p50"/>
          <p:cNvPicPr preferRelativeResize="0"/>
          <p:nvPr/>
        </p:nvPicPr>
        <p:blipFill>
          <a:blip r:embed="rId3">
            <a:alphaModFix/>
          </a:blip>
          <a:stretch>
            <a:fillRect/>
          </a:stretch>
        </p:blipFill>
        <p:spPr>
          <a:xfrm>
            <a:off x="1563506" y="2009275"/>
            <a:ext cx="6005512" cy="857250"/>
          </a:xfrm>
          <a:prstGeom prst="rect">
            <a:avLst/>
          </a:prstGeom>
          <a:noFill/>
          <a:ln>
            <a:noFill/>
          </a:ln>
        </p:spPr>
      </p:pic>
      <p:pic>
        <p:nvPicPr>
          <p:cNvPr descr="{&quot;id&quot;:&quot;20&quot;,&quot;code&quot;:&quot;$$D$$&quot;,&quot;aid&quot;:null,&quot;backgroundColorModified&quot;:false,&quot;backgroundColor&quot;:&quot;#FFFFFF&quot;,&quot;type&quot;:&quot;$$&quot;,&quot;font&quot;:{&quot;size&quot;:18,&quot;family&quot;:&quot;Open Sans&quot;,&quot;color&quot;:&quot;#000000&quot;},&quot;ts&quot;:1630432894220,&quot;cs&quot;:&quot;x71ing4B7hrwLdQxCBxbhw==&quot;,&quot;size&quot;:{&quot;width&quot;:19.166666666666668,&quot;height&quot;:16.666666666666668}}" id="343" name="Google Shape;343;p50"/>
          <p:cNvPicPr preferRelativeResize="0"/>
          <p:nvPr/>
        </p:nvPicPr>
        <p:blipFill>
          <a:blip r:embed="rId4">
            <a:alphaModFix/>
          </a:blip>
          <a:stretch>
            <a:fillRect/>
          </a:stretch>
        </p:blipFill>
        <p:spPr>
          <a:xfrm>
            <a:off x="5271625" y="1465775"/>
            <a:ext cx="182563" cy="158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de gradiente de política</a:t>
            </a:r>
            <a:endParaRPr/>
          </a:p>
        </p:txBody>
      </p:sp>
      <p:sp>
        <p:nvSpPr>
          <p:cNvPr id="349" name="Google Shape;349;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Los algoritmos de gradiente de política originaron en los 90’ con </a:t>
            </a:r>
            <a:r>
              <a:rPr i="1" lang="es-419"/>
              <a:t>REINFORCE</a:t>
            </a:r>
            <a:r>
              <a:rPr lang="es-419"/>
              <a:t>, y se incorporaron recientemente al deep learning.</a:t>
            </a:r>
            <a:endParaRPr/>
          </a:p>
          <a:p>
            <a:pPr indent="-342900" lvl="0" marL="457200" rtl="0" algn="l">
              <a:spcBef>
                <a:spcPts val="0"/>
              </a:spcBef>
              <a:spcAft>
                <a:spcPts val="0"/>
              </a:spcAft>
              <a:buSzPts val="1800"/>
              <a:buChar char="●"/>
            </a:pPr>
            <a:r>
              <a:rPr lang="es-419"/>
              <a:t>Ventaja: la función 	se actualiza de acuerdo a l</a:t>
            </a:r>
            <a:r>
              <a:rPr lang="es-419"/>
              <a:t>a experiencia muestreada;</a:t>
            </a:r>
            <a:r>
              <a:rPr lang="es-419"/>
              <a:t> no es tan indirecta como lo era con </a:t>
            </a:r>
            <a:endParaRPr/>
          </a:p>
          <a:p>
            <a:pPr indent="0" lvl="0" marL="0" rtl="0" algn="l">
              <a:spcBef>
                <a:spcPts val="1200"/>
              </a:spcBef>
              <a:spcAft>
                <a:spcPts val="1200"/>
              </a:spcAft>
              <a:buNone/>
            </a:pPr>
            <a:r>
              <a:rPr lang="es-419"/>
              <a:t>(la probabilidad según 			era:</a:t>
            </a:r>
            <a:endParaRPr/>
          </a:p>
        </p:txBody>
      </p:sp>
      <p:pic>
        <p:nvPicPr>
          <p:cNvPr descr="{&quot;code&quot;:&quot;$$\\pi$$&quot;,&quot;backgroundColor&quot;:&quot;#FFFFFF&quot;,&quot;aid&quot;:null,&quot;backgroundColorModified&quot;:false,&quot;font&quot;:{&quot;family&quot;:&quot;Open Sans&quot;,&quot;size&quot;:18,&quot;color&quot;:&quot;#695D46&quot;},&quot;id&quot;:&quot;36&quot;,&quot;type&quot;:&quot;$$&quot;,&quot;ts&quot;:1633789207913,&quot;cs&quot;:&quot;eoisLzwMHXNOg+4NzUTNjw==&quot;,&quot;size&quot;:{&quot;width&quot;:13.5,&quot;height&quot;:11}}" id="350" name="Google Shape;350;p51"/>
          <p:cNvPicPr preferRelativeResize="0"/>
          <p:nvPr/>
        </p:nvPicPr>
        <p:blipFill>
          <a:blip r:embed="rId3">
            <a:alphaModFix/>
          </a:blip>
          <a:stretch>
            <a:fillRect/>
          </a:stretch>
        </p:blipFill>
        <p:spPr>
          <a:xfrm>
            <a:off x="2923875" y="2095625"/>
            <a:ext cx="128588" cy="104775"/>
          </a:xfrm>
          <a:prstGeom prst="rect">
            <a:avLst/>
          </a:prstGeom>
          <a:noFill/>
          <a:ln>
            <a:noFill/>
          </a:ln>
        </p:spPr>
      </p:pic>
      <p:pic>
        <p:nvPicPr>
          <p:cNvPr descr="{&quot;code&quot;:&quot;$$\\pi\\left(s,a\\right)= \\begin{cases}\n{1-\\varepsilon\\,}&amp; {\\text{si}\\;\\text{es}\\;\\text{la}\\;\\text{mejor}\\;\\text{accion}\\;\\text{segun}\\;\\text{su}\\,Q\\left(s,a\\right)}\\\\\n{ \\varepsilon}&amp; {\\text{caso contrario}}\\\\\n\\end{cases}$$&quot;,&quot;backgroundColorModified&quot;:false,&quot;aid&quot;:null,&quot;type&quot;:&quot;$$&quot;,&quot;font&quot;:{&quot;color&quot;:&quot;#695D46&quot;,&quot;family&quot;:&quot;Open Sans&quot;,&quot;size&quot;:18},&quot;backgroundColor&quot;:&quot;#FFFFFF&quot;,&quot;id&quot;:&quot;39&quot;,&quot;ts&quot;:1633791031569,&quot;cs&quot;:&quot;S9UV8v0NiNNmsHxg17cnCg==&quot;,&quot;size&quot;:{&quot;width&quot;:580.5,&quot;height&quot;:58.5}}" id="351" name="Google Shape;351;p51"/>
          <p:cNvPicPr preferRelativeResize="0"/>
          <p:nvPr/>
        </p:nvPicPr>
        <p:blipFill>
          <a:blip r:embed="rId4">
            <a:alphaModFix/>
          </a:blip>
          <a:stretch>
            <a:fillRect/>
          </a:stretch>
        </p:blipFill>
        <p:spPr>
          <a:xfrm>
            <a:off x="1807363" y="3219804"/>
            <a:ext cx="5529263" cy="557213"/>
          </a:xfrm>
          <a:prstGeom prst="rect">
            <a:avLst/>
          </a:prstGeom>
          <a:noFill/>
          <a:ln>
            <a:noFill/>
          </a:ln>
        </p:spPr>
      </p:pic>
      <p:pic>
        <p:nvPicPr>
          <p:cNvPr descr="{&quot;id&quot;:&quot;41&quot;,&quot;backgroundColorModified&quot;:false,&quot;aid&quot;:null,&quot;backgroundColor&quot;:&quot;#FFFFFF&quot;,&quot;code&quot;:&quot;$$\\varepsilon\\text{-greedy}$$&quot;,&quot;font&quot;:{&quot;size&quot;:18,&quot;color&quot;:&quot;#695D46&quot;,&quot;family&quot;:&quot;Open Sans&quot;},&quot;type&quot;:&quot;$$&quot;,&quot;ts&quot;:1633791131231,&quot;cs&quot;:&quot;yNU0I1naBpdJtyjmPgzeWg==&quot;,&quot;size&quot;:{&quot;width&quot;:88.16666666666667,&quot;height&quot;:22}}" id="352" name="Google Shape;352;p51"/>
          <p:cNvPicPr preferRelativeResize="0"/>
          <p:nvPr/>
        </p:nvPicPr>
        <p:blipFill>
          <a:blip r:embed="rId5">
            <a:alphaModFix/>
          </a:blip>
          <a:stretch>
            <a:fillRect/>
          </a:stretch>
        </p:blipFill>
        <p:spPr>
          <a:xfrm>
            <a:off x="6145250" y="2362200"/>
            <a:ext cx="839788" cy="209550"/>
          </a:xfrm>
          <a:prstGeom prst="rect">
            <a:avLst/>
          </a:prstGeom>
          <a:noFill/>
          <a:ln>
            <a:noFill/>
          </a:ln>
        </p:spPr>
      </p:pic>
      <p:pic>
        <p:nvPicPr>
          <p:cNvPr descr="{&quot;id&quot;:&quot;41&quot;,&quot;backgroundColorModified&quot;:false,&quot;aid&quot;:null,&quot;backgroundColor&quot;:&quot;#FFFFFF&quot;,&quot;code&quot;:&quot;$$\\varepsilon\\text{-greedy}$$&quot;,&quot;font&quot;:{&quot;size&quot;:18,&quot;color&quot;:&quot;#695D46&quot;,&quot;family&quot;:&quot;Open Sans&quot;},&quot;type&quot;:&quot;$$&quot;,&quot;ts&quot;:1633791131231,&quot;cs&quot;:&quot;yNU0I1naBpdJtyjmPgzeWg==&quot;,&quot;size&quot;:{&quot;width&quot;:88.16666666666667,&quot;height&quot;:22}}" id="353" name="Google Shape;353;p51"/>
          <p:cNvPicPr preferRelativeResize="0"/>
          <p:nvPr/>
        </p:nvPicPr>
        <p:blipFill>
          <a:blip r:embed="rId5">
            <a:alphaModFix/>
          </a:blip>
          <a:stretch>
            <a:fillRect/>
          </a:stretch>
        </p:blipFill>
        <p:spPr>
          <a:xfrm>
            <a:off x="3062850" y="2812900"/>
            <a:ext cx="839788" cy="20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Problema de los enfoques tabulares</a:t>
            </a:r>
            <a:endParaRPr/>
          </a:p>
        </p:txBody>
      </p:sp>
      <p:sp>
        <p:nvSpPr>
          <p:cNvPr id="84" name="Google Shape;84;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¿Qué sucede cuando queremos usar los métodos vistos en entornos más complejos?</a:t>
            </a:r>
            <a:endParaRPr/>
          </a:p>
          <a:p>
            <a:pPr indent="0" lvl="0" marL="0" rtl="0" algn="l">
              <a:spcBef>
                <a:spcPts val="1200"/>
              </a:spcBef>
              <a:spcAft>
                <a:spcPts val="0"/>
              </a:spcAft>
              <a:buNone/>
            </a:pPr>
            <a:r>
              <a:rPr lang="es-419"/>
              <a:t>Estados más complejos, pueden por ejemplo involucrar:</a:t>
            </a:r>
            <a:endParaRPr/>
          </a:p>
          <a:p>
            <a:pPr indent="-342900" lvl="0" marL="457200" rtl="0" algn="l">
              <a:spcBef>
                <a:spcPts val="1200"/>
              </a:spcBef>
              <a:spcAft>
                <a:spcPts val="0"/>
              </a:spcAft>
              <a:buSzPts val="1800"/>
              <a:buChar char="●"/>
            </a:pPr>
            <a:r>
              <a:rPr lang="es-419"/>
              <a:t>Aumento de la cantidad de estados</a:t>
            </a:r>
            <a:endParaRPr/>
          </a:p>
          <a:p>
            <a:pPr indent="-342900" lvl="0" marL="457200" rtl="0" algn="l">
              <a:spcBef>
                <a:spcPts val="0"/>
              </a:spcBef>
              <a:spcAft>
                <a:spcPts val="0"/>
              </a:spcAft>
              <a:buSzPts val="1800"/>
              <a:buChar char="●"/>
            </a:pPr>
            <a:r>
              <a:rPr lang="es-419"/>
              <a:t>Pasar de ser	 		a  					  </a:t>
            </a:r>
            <a:endParaRPr/>
          </a:p>
          <a:p>
            <a:pPr indent="-342900" lvl="0" marL="457200" rtl="0" algn="l">
              <a:spcBef>
                <a:spcPts val="0"/>
              </a:spcBef>
              <a:spcAft>
                <a:spcPts val="0"/>
              </a:spcAft>
              <a:buSzPts val="1800"/>
              <a:buChar char="●"/>
            </a:pPr>
            <a:r>
              <a:rPr lang="es-419"/>
              <a:t>Pasar a ser continuos, es decir que pueden ser		      o </a:t>
            </a:r>
            <a:endParaRPr/>
          </a:p>
          <a:p>
            <a:pPr indent="0" lvl="0" marL="0" rtl="0" algn="l">
              <a:spcBef>
                <a:spcPts val="1200"/>
              </a:spcBef>
              <a:spcAft>
                <a:spcPts val="0"/>
              </a:spcAft>
              <a:buNone/>
            </a:pPr>
            <a:r>
              <a:rPr lang="es-419"/>
              <a:t>Acciones más complejas, por ejemplo:</a:t>
            </a:r>
            <a:endParaRPr/>
          </a:p>
          <a:p>
            <a:pPr indent="-342900" lvl="0" marL="457200" rtl="0" algn="l">
              <a:spcBef>
                <a:spcPts val="1200"/>
              </a:spcBef>
              <a:spcAft>
                <a:spcPts val="0"/>
              </a:spcAft>
              <a:buSzPts val="1800"/>
              <a:buChar char="●"/>
            </a:pPr>
            <a:r>
              <a:rPr lang="es-419"/>
              <a:t>Aumento de la cantidad de acciones</a:t>
            </a:r>
            <a:r>
              <a:rPr lang="es-419"/>
              <a:t> (pudiendo ser continuas)</a:t>
            </a:r>
            <a:endParaRPr/>
          </a:p>
        </p:txBody>
      </p:sp>
      <p:pic>
        <p:nvPicPr>
          <p:cNvPr id="85" name="Google Shape;85;p16"/>
          <p:cNvPicPr preferRelativeResize="0"/>
          <p:nvPr/>
        </p:nvPicPr>
        <p:blipFill>
          <a:blip r:embed="rId3">
            <a:alphaModFix/>
          </a:blip>
          <a:stretch>
            <a:fillRect/>
          </a:stretch>
        </p:blipFill>
        <p:spPr>
          <a:xfrm>
            <a:off x="3443275" y="2931475"/>
            <a:ext cx="2064409" cy="269675"/>
          </a:xfrm>
          <a:prstGeom prst="rect">
            <a:avLst/>
          </a:prstGeom>
          <a:noFill/>
          <a:ln>
            <a:noFill/>
          </a:ln>
        </p:spPr>
      </p:pic>
      <p:pic>
        <p:nvPicPr>
          <p:cNvPr id="86" name="Google Shape;86;p16"/>
          <p:cNvPicPr preferRelativeResize="0"/>
          <p:nvPr/>
        </p:nvPicPr>
        <p:blipFill>
          <a:blip r:embed="rId4">
            <a:alphaModFix/>
          </a:blip>
          <a:stretch>
            <a:fillRect/>
          </a:stretch>
        </p:blipFill>
        <p:spPr>
          <a:xfrm>
            <a:off x="2309725" y="2966300"/>
            <a:ext cx="628650" cy="200025"/>
          </a:xfrm>
          <a:prstGeom prst="rect">
            <a:avLst/>
          </a:prstGeom>
          <a:noFill/>
          <a:ln>
            <a:noFill/>
          </a:ln>
        </p:spPr>
      </p:pic>
      <p:pic>
        <p:nvPicPr>
          <p:cNvPr id="87" name="Google Shape;87;p16"/>
          <p:cNvPicPr preferRelativeResize="0"/>
          <p:nvPr/>
        </p:nvPicPr>
        <p:blipFill>
          <a:blip r:embed="rId5">
            <a:alphaModFix/>
          </a:blip>
          <a:stretch>
            <a:fillRect/>
          </a:stretch>
        </p:blipFill>
        <p:spPr>
          <a:xfrm>
            <a:off x="6951050" y="3270600"/>
            <a:ext cx="714375" cy="219075"/>
          </a:xfrm>
          <a:prstGeom prst="rect">
            <a:avLst/>
          </a:prstGeom>
          <a:noFill/>
          <a:ln>
            <a:noFill/>
          </a:ln>
        </p:spPr>
      </p:pic>
      <p:pic>
        <p:nvPicPr>
          <p:cNvPr id="88" name="Google Shape;88;p16"/>
          <p:cNvPicPr preferRelativeResize="0"/>
          <p:nvPr/>
        </p:nvPicPr>
        <p:blipFill>
          <a:blip r:embed="rId6">
            <a:alphaModFix/>
          </a:blip>
          <a:stretch>
            <a:fillRect/>
          </a:stretch>
        </p:blipFill>
        <p:spPr>
          <a:xfrm>
            <a:off x="5957150" y="3280125"/>
            <a:ext cx="628650" cy="200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de gradiente de política</a:t>
            </a:r>
            <a:endParaRPr/>
          </a:p>
        </p:txBody>
      </p:sp>
      <p:sp>
        <p:nvSpPr>
          <p:cNvPr id="359" name="Google Shape;359;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Problema: actualizar de esta forma es propenso a errores de varianza, pudiendo “romper” políticas si	   	cambia demasiado de </a:t>
            </a:r>
            <a:endParaRPr/>
          </a:p>
          <a:p>
            <a:pPr indent="-342900" lvl="0" marL="457200" rtl="0" algn="l">
              <a:spcBef>
                <a:spcPts val="1200"/>
              </a:spcBef>
              <a:spcAft>
                <a:spcPts val="0"/>
              </a:spcAft>
              <a:buSzPts val="1800"/>
              <a:buChar char="●"/>
            </a:pPr>
            <a:r>
              <a:rPr lang="es-419"/>
              <a:t>Solución 1: limitar cuánto puede variar	 la nueva política. Implementado por algoritmo </a:t>
            </a:r>
            <a:r>
              <a:rPr i="1" lang="es-419" u="sng">
                <a:solidFill>
                  <a:schemeClr val="hlink"/>
                </a:solidFill>
                <a:hlinkClick r:id="rId3"/>
              </a:rPr>
              <a:t>Trust Region Policy Optimization</a:t>
            </a:r>
            <a:r>
              <a:rPr lang="es-419"/>
              <a:t>.</a:t>
            </a:r>
            <a:endParaRPr/>
          </a:p>
          <a:p>
            <a:pPr indent="-342900" lvl="0" marL="457200" rtl="0" algn="l">
              <a:spcBef>
                <a:spcPts val="0"/>
              </a:spcBef>
              <a:spcAft>
                <a:spcPts val="0"/>
              </a:spcAft>
              <a:buSzPts val="1800"/>
              <a:buChar char="●"/>
            </a:pPr>
            <a:r>
              <a:rPr lang="es-419"/>
              <a:t>Solución 2: usar una métrica más estable que el retorno de las trayectorias. Implementado por algoritmos actor crítico...</a:t>
            </a:r>
            <a:endParaRPr/>
          </a:p>
          <a:p>
            <a:pPr indent="0" lvl="0" marL="0" rtl="0" algn="l">
              <a:spcBef>
                <a:spcPts val="1200"/>
              </a:spcBef>
              <a:spcAft>
                <a:spcPts val="1200"/>
              </a:spcAft>
              <a:buNone/>
            </a:pPr>
            <a:r>
              <a:t/>
            </a:r>
            <a:endParaRPr/>
          </a:p>
        </p:txBody>
      </p:sp>
      <p:pic>
        <p:nvPicPr>
          <p:cNvPr descr="{&quot;backgroundColor&quot;:&quot;#FFFFFF&quot;,&quot;font&quot;:{&quot;size&quot;:18,&quot;color&quot;:&quot;#695D46&quot;,&quot;family&quot;:&quot;Open Sans&quot;},&quot;type&quot;:&quot;$$&quot;,&quot;aid&quot;:null,&quot;id&quot;:&quot;23&quot;,&quot;code&quot;:&quot;$$\\theta_{t}$$&quot;,&quot;backgroundColorModified&quot;:false,&quot;ts&quot;:1630434982644,&quot;cs&quot;:&quot;zEBOGNSMrk5tYTaIdCyw2Q==&quot;,&quot;size&quot;:{&quot;width&quot;:16.5,&quot;height&quot;:21}}" id="360" name="Google Shape;360;p52"/>
          <p:cNvPicPr preferRelativeResize="0"/>
          <p:nvPr/>
        </p:nvPicPr>
        <p:blipFill>
          <a:blip r:embed="rId4">
            <a:alphaModFix/>
          </a:blip>
          <a:stretch>
            <a:fillRect/>
          </a:stretch>
        </p:blipFill>
        <p:spPr>
          <a:xfrm>
            <a:off x="7004825" y="1719750"/>
            <a:ext cx="157163" cy="200025"/>
          </a:xfrm>
          <a:prstGeom prst="rect">
            <a:avLst/>
          </a:prstGeom>
          <a:noFill/>
          <a:ln>
            <a:noFill/>
          </a:ln>
        </p:spPr>
      </p:pic>
      <p:pic>
        <p:nvPicPr>
          <p:cNvPr descr="{&quot;font&quot;:{&quot;size&quot;:18,&quot;color&quot;:&quot;#695D46&quot;,&quot;family&quot;:&quot;Open Sans&quot;},&quot;code&quot;:&quot;$$\\theta_{t+1}$$&quot;,&quot;id&quot;:&quot;22&quot;,&quot;aid&quot;:null,&quot;backgroundColorModified&quot;:false,&quot;type&quot;:&quot;$$&quot;,&quot;backgroundColor&quot;:&quot;#FFFFFF&quot;,&quot;ts&quot;:1630434959051,&quot;cs&quot;:&quot;49fu0wlOJ+ENScEW2r/1PQ==&quot;,&quot;size&quot;:{&quot;width&quot;:37.833333333333336,&quot;height&quot;:22.333333333333332}}" id="361" name="Google Shape;361;p52"/>
          <p:cNvPicPr preferRelativeResize="0"/>
          <p:nvPr/>
        </p:nvPicPr>
        <p:blipFill>
          <a:blip r:embed="rId5">
            <a:alphaModFix/>
          </a:blip>
          <a:stretch>
            <a:fillRect/>
          </a:stretch>
        </p:blipFill>
        <p:spPr>
          <a:xfrm>
            <a:off x="3983025" y="1713400"/>
            <a:ext cx="360363" cy="212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Algoritmos actor-crítico</a:t>
            </a:r>
            <a:endParaRPr/>
          </a:p>
        </p:txBody>
      </p:sp>
      <p:sp>
        <p:nvSpPr>
          <p:cNvPr id="367" name="Google Shape;367;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419"/>
              <a:t>Los algoritmos AC combinan ventajas tanto de la generación de políticas (actor) como de la estimación del valor (crítico)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actor-crítico</a:t>
            </a:r>
            <a:endParaRPr/>
          </a:p>
        </p:txBody>
      </p:sp>
      <p:sp>
        <p:nvSpPr>
          <p:cNvPr id="373" name="Google Shape;373;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Los algoritmos AC entrenan 1) función 		para seleccionar acciones, </a:t>
            </a:r>
            <a:br>
              <a:rPr lang="es-419"/>
            </a:br>
            <a:r>
              <a:rPr lang="es-419"/>
              <a:t>2) un crítico 		, que estima el valor de los estados.</a:t>
            </a:r>
            <a:endParaRPr/>
          </a:p>
          <a:p>
            <a:pPr indent="0" lvl="0" marL="0" rtl="0" algn="l">
              <a:spcBef>
                <a:spcPts val="1200"/>
              </a:spcBef>
              <a:spcAft>
                <a:spcPts val="0"/>
              </a:spcAft>
              <a:buNone/>
            </a:pPr>
            <a:r>
              <a:rPr lang="es-419"/>
              <a:t>Ventajas:</a:t>
            </a:r>
            <a:endParaRPr/>
          </a:p>
          <a:p>
            <a:pPr indent="-342900" lvl="0" marL="457200" rtl="0" algn="l">
              <a:spcBef>
                <a:spcPts val="1200"/>
              </a:spcBef>
              <a:spcAft>
                <a:spcPts val="0"/>
              </a:spcAft>
              <a:buSzPts val="1800"/>
              <a:buChar char="●"/>
            </a:pPr>
            <a:r>
              <a:rPr lang="es-419"/>
              <a:t>El actor selecciona acciones.</a:t>
            </a:r>
            <a:endParaRPr/>
          </a:p>
          <a:p>
            <a:pPr indent="-342900" lvl="0" marL="457200" rtl="0" algn="l">
              <a:spcBef>
                <a:spcPts val="0"/>
              </a:spcBef>
              <a:spcAft>
                <a:spcPts val="0"/>
              </a:spcAft>
              <a:buSzPts val="1800"/>
              <a:buChar char="●"/>
            </a:pPr>
            <a:r>
              <a:rPr lang="es-419"/>
              <a:t>El crítico confiere estabilidad (reemplaza el promedio de los retornos).</a:t>
            </a:r>
            <a:endParaRPr/>
          </a:p>
          <a:p>
            <a:pPr indent="0" lvl="0" marL="0" rtl="0" algn="l">
              <a:spcBef>
                <a:spcPts val="1200"/>
              </a:spcBef>
              <a:spcAft>
                <a:spcPts val="1200"/>
              </a:spcAft>
              <a:buNone/>
            </a:pPr>
            <a:r>
              <a:rPr lang="es-419"/>
              <a:t>Vemos algunos de los más relevantes actualmente.</a:t>
            </a:r>
            <a:endParaRPr/>
          </a:p>
        </p:txBody>
      </p:sp>
      <p:pic>
        <p:nvPicPr>
          <p:cNvPr descr="{&quot;backgroundColor&quot;:&quot;#FFFFFF&quot;,&quot;type&quot;:&quot;$&quot;,&quot;aid&quot;:null,&quot;id&quot;:&quot;42&quot;,&quot;font&quot;:{&quot;size&quot;:18,&quot;family&quot;:&quot;Open Sans&quot;,&quot;color&quot;:&quot;#695D46&quot;},&quot;backgroundColorModified&quot;:null,&quot;code&quot;:&quot;$\\pi\\left(s,a\\right)$&quot;,&quot;ts&quot;:1633960702449,&quot;cs&quot;:&quot;Qx5paTLFIXchbt+nNuki7A==&quot;,&quot;size&quot;:{&quot;width&quot;:65.66666666666667,&quot;height&quot;:24.5}}" id="374" name="Google Shape;374;p54"/>
          <p:cNvPicPr preferRelativeResize="0"/>
          <p:nvPr/>
        </p:nvPicPr>
        <p:blipFill>
          <a:blip r:embed="rId3">
            <a:alphaModFix/>
          </a:blip>
          <a:stretch>
            <a:fillRect/>
          </a:stretch>
        </p:blipFill>
        <p:spPr>
          <a:xfrm>
            <a:off x="4627550" y="1387550"/>
            <a:ext cx="625475" cy="233363"/>
          </a:xfrm>
          <a:prstGeom prst="rect">
            <a:avLst/>
          </a:prstGeom>
          <a:noFill/>
          <a:ln>
            <a:noFill/>
          </a:ln>
        </p:spPr>
      </p:pic>
      <p:pic>
        <p:nvPicPr>
          <p:cNvPr descr="{&quot;aid&quot;:null,&quot;type&quot;:&quot;$$&quot;,&quot;backgroundColor&quot;:&quot;#FFFFFF&quot;,&quot;font&quot;:{&quot;color&quot;:&quot;#695D46&quot;,&quot;size&quot;:18,&quot;family&quot;:&quot;Arial&quot;},&quot;id&quot;:&quot;43&quot;,&quot;backgroundColorModified&quot;:false,&quot;code&quot;:&quot;$$\\hat{V}\\left(s\\right)$$&quot;,&quot;ts&quot;:1636072641843,&quot;cs&quot;:&quot;dhl11Uhiq9M+rJOM8BWbwQ==&quot;,&quot;size&quot;:{&quot;width&quot;:46,&quot;height&quot;:28.333333333333332}}" id="375" name="Google Shape;375;p54"/>
          <p:cNvPicPr preferRelativeResize="0"/>
          <p:nvPr/>
        </p:nvPicPr>
        <p:blipFill>
          <a:blip r:embed="rId4">
            <a:alphaModFix/>
          </a:blip>
          <a:stretch>
            <a:fillRect/>
          </a:stretch>
        </p:blipFill>
        <p:spPr>
          <a:xfrm>
            <a:off x="1738878" y="1680550"/>
            <a:ext cx="438150" cy="26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actor-crítico</a:t>
            </a:r>
            <a:endParaRPr/>
          </a:p>
        </p:txBody>
      </p:sp>
      <p:sp>
        <p:nvSpPr>
          <p:cNvPr id="381" name="Google Shape;381;p55"/>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La red ahora pasa a tener una estructura así...</a:t>
            </a:r>
            <a:endParaRPr/>
          </a:p>
        </p:txBody>
      </p:sp>
      <p:pic>
        <p:nvPicPr>
          <p:cNvPr id="382" name="Google Shape;382;p55"/>
          <p:cNvPicPr preferRelativeResize="0"/>
          <p:nvPr/>
        </p:nvPicPr>
        <p:blipFill>
          <a:blip r:embed="rId3">
            <a:alphaModFix/>
          </a:blip>
          <a:stretch>
            <a:fillRect/>
          </a:stretch>
        </p:blipFill>
        <p:spPr>
          <a:xfrm>
            <a:off x="1464800" y="1557899"/>
            <a:ext cx="6214401" cy="3436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actor-crítico</a:t>
            </a:r>
            <a:endParaRPr/>
          </a:p>
        </p:txBody>
      </p:sp>
      <p:sp>
        <p:nvSpPr>
          <p:cNvPr id="388" name="Google Shape;388;p56"/>
          <p:cNvSpPr txBox="1"/>
          <p:nvPr>
            <p:ph idx="1" type="body"/>
          </p:nvPr>
        </p:nvSpPr>
        <p:spPr>
          <a:xfrm>
            <a:off x="311700" y="11139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También puede dividirse en subred de actor y de crítico...</a:t>
            </a:r>
            <a:endParaRPr/>
          </a:p>
        </p:txBody>
      </p:sp>
      <p:pic>
        <p:nvPicPr>
          <p:cNvPr id="389" name="Google Shape;389;p56"/>
          <p:cNvPicPr preferRelativeResize="0"/>
          <p:nvPr/>
        </p:nvPicPr>
        <p:blipFill>
          <a:blip r:embed="rId3">
            <a:alphaModFix/>
          </a:blip>
          <a:stretch>
            <a:fillRect/>
          </a:stretch>
        </p:blipFill>
        <p:spPr>
          <a:xfrm>
            <a:off x="1549713" y="1540950"/>
            <a:ext cx="6044576" cy="3384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actor-crítico</a:t>
            </a:r>
            <a:endParaRPr/>
          </a:p>
        </p:txBody>
      </p:sp>
      <p:sp>
        <p:nvSpPr>
          <p:cNvPr id="395" name="Google Shape;395;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Los pesos del actor se actualizan mediante gradiente de política.</a:t>
            </a:r>
            <a:endParaRPr/>
          </a:p>
          <a:p>
            <a:pPr indent="-342900" lvl="0" marL="457200" rtl="0" algn="l">
              <a:spcBef>
                <a:spcPts val="0"/>
              </a:spcBef>
              <a:spcAft>
                <a:spcPts val="0"/>
              </a:spcAft>
              <a:buSzPts val="1800"/>
              <a:buChar char="●"/>
            </a:pPr>
            <a:r>
              <a:rPr lang="es-419"/>
              <a:t>Los pesos del crítico se actualizan según error de diferencia temporal.</a:t>
            </a:r>
            <a:endParaRPr/>
          </a:p>
          <a:p>
            <a:pPr indent="-342900" lvl="0" marL="457200" rtl="0" algn="l">
              <a:spcBef>
                <a:spcPts val="0"/>
              </a:spcBef>
              <a:spcAft>
                <a:spcPts val="0"/>
              </a:spcAft>
              <a:buSzPts val="1800"/>
              <a:buChar char="●"/>
            </a:pPr>
            <a:r>
              <a:rPr lang="es-419"/>
              <a:t>Vemos dos algoritmos de ejemplo...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DDPG</a:t>
            </a:r>
            <a:endParaRPr/>
          </a:p>
        </p:txBody>
      </p:sp>
      <p:sp>
        <p:nvSpPr>
          <p:cNvPr id="401" name="Google Shape;401;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DQN adaptado como actor-crítico para manejar acciones continuas.</a:t>
            </a:r>
            <a:endParaRPr/>
          </a:p>
          <a:p>
            <a:pPr indent="-342900" lvl="0" marL="457200" rtl="0" algn="l">
              <a:spcBef>
                <a:spcPts val="0"/>
              </a:spcBef>
              <a:spcAft>
                <a:spcPts val="0"/>
              </a:spcAft>
              <a:buSzPts val="1800"/>
              <a:buChar char="●"/>
            </a:pPr>
            <a:r>
              <a:rPr lang="es-419"/>
              <a:t>Selecciona las acciones al muestrear el actor determinístico				, siendo	   un ruido de exploración</a:t>
            </a:r>
            <a:endParaRPr/>
          </a:p>
          <a:p>
            <a:pPr indent="-342900" lvl="0" marL="457200" rtl="0" algn="l">
              <a:spcBef>
                <a:spcPts val="0"/>
              </a:spcBef>
              <a:spcAft>
                <a:spcPts val="0"/>
              </a:spcAft>
              <a:buSzPts val="1800"/>
              <a:buChar char="●"/>
            </a:pPr>
            <a:r>
              <a:rPr lang="es-419"/>
              <a:t>En espacios de acciones continuas, es muy difícil encontrar</a:t>
            </a:r>
            <a:endParaRPr/>
          </a:p>
          <a:p>
            <a:pPr indent="-342900" lvl="0" marL="457200" rtl="0" algn="l">
              <a:spcBef>
                <a:spcPts val="0"/>
              </a:spcBef>
              <a:spcAft>
                <a:spcPts val="0"/>
              </a:spcAft>
              <a:buSzPts val="1800"/>
              <a:buChar char="●"/>
            </a:pPr>
            <a:r>
              <a:rPr lang="es-419"/>
              <a:t>En cambio, se buscar aproximar mediante</a:t>
            </a:r>
            <a:br>
              <a:rPr lang="es-419"/>
            </a:br>
            <a:r>
              <a:rPr lang="es-419"/>
              <a:t>(con ello actualiza el crítico; el actor se actualiza con gradiente de política).</a:t>
            </a:r>
            <a:endParaRPr/>
          </a:p>
          <a:p>
            <a:pPr indent="-342900" lvl="0" marL="457200" rtl="0" algn="l">
              <a:spcBef>
                <a:spcPts val="0"/>
              </a:spcBef>
              <a:spcAft>
                <a:spcPts val="0"/>
              </a:spcAft>
              <a:buSzPts val="1800"/>
              <a:buChar char="●"/>
            </a:pPr>
            <a:r>
              <a:rPr lang="es-419"/>
              <a:t>La actualización de los pesos se realiza como en DQN, a través de experiencias pasadas.</a:t>
            </a:r>
            <a:endParaRPr/>
          </a:p>
        </p:txBody>
      </p:sp>
      <p:pic>
        <p:nvPicPr>
          <p:cNvPr descr="{&quot;type&quot;:&quot;$&quot;,&quot;font&quot;:{&quot;family&quot;:&quot;Arial&quot;,&quot;size&quot;:&quot;18&quot;,&quot;color&quot;:&quot;#000000&quot;},&quot;code&quot;:&quot;$\\max_{a}Q\\left(s,a\\right)$&quot;,&quot;aid&quot;:null,&quot;backgroundColor&quot;:&quot;#FFFFFF&quot;,&quot;backgroundColorModified&quot;:null,&quot;id&quot;:&quot;49&quot;,&quot;ts&quot;:1636130061395,&quot;cs&quot;:&quot;mnrD6y2vu+2GlyA//5hoeg==&quot;,&quot;size&quot;:{&quot;width&quot;:150.66666666666666,&quot;height&quot;:28.333333333333332}}" id="402" name="Google Shape;402;p58"/>
          <p:cNvPicPr preferRelativeResize="0"/>
          <p:nvPr/>
        </p:nvPicPr>
        <p:blipFill>
          <a:blip r:embed="rId3">
            <a:alphaModFix/>
          </a:blip>
          <a:stretch>
            <a:fillRect/>
          </a:stretch>
        </p:blipFill>
        <p:spPr>
          <a:xfrm>
            <a:off x="7245600" y="2290331"/>
            <a:ext cx="1435100" cy="269875"/>
          </a:xfrm>
          <a:prstGeom prst="rect">
            <a:avLst/>
          </a:prstGeom>
          <a:noFill/>
          <a:ln>
            <a:noFill/>
          </a:ln>
        </p:spPr>
      </p:pic>
      <p:pic>
        <p:nvPicPr>
          <p:cNvPr descr="{&quot;backgroundColorModified&quot;:false,&quot;font&quot;:{&quot;color&quot;:&quot;#695D46&quot;,&quot;family&quot;:&quot;Open Sans&quot;,&quot;size&quot;:18},&quot;aid&quot;:null,&quot;backgroundColor&quot;:&quot;#FFFFFF&quot;,&quot;code&quot;:&quot;$$\\max\\,_{a}\\approx Q\\left(s,\\,a\\left(s,\\,\\theta\\right)\\right)$$&quot;,&quot;id&quot;:&quot;50&quot;,&quot;type&quot;:&quot;$$&quot;,&quot;ts&quot;:1636130543617,&quot;cs&quot;:&quot;6ZurRNUUAxJp5jTlk1CqQA==&quot;,&quot;size&quot;:{&quot;width&quot;:227.60000000000002,&quot;height&quot;:24.600000000000012}}" id="403" name="Google Shape;403;p58"/>
          <p:cNvPicPr preferRelativeResize="0"/>
          <p:nvPr/>
        </p:nvPicPr>
        <p:blipFill>
          <a:blip r:embed="rId4">
            <a:alphaModFix/>
          </a:blip>
          <a:stretch>
            <a:fillRect/>
          </a:stretch>
        </p:blipFill>
        <p:spPr>
          <a:xfrm>
            <a:off x="5549327" y="2631147"/>
            <a:ext cx="2167890" cy="234315"/>
          </a:xfrm>
          <a:prstGeom prst="rect">
            <a:avLst/>
          </a:prstGeom>
          <a:noFill/>
          <a:ln>
            <a:noFill/>
          </a:ln>
        </p:spPr>
      </p:pic>
      <p:pic>
        <p:nvPicPr>
          <p:cNvPr descr="{&quot;backgroundColor&quot;:&quot;#FFFFFF&quot;,&quot;id&quot;:&quot;52&quot;,&quot;font&quot;:{&quot;size&quot;:18,&quot;family&quot;:&quot;Open Sans&quot;,&quot;color&quot;:&quot;#695D46&quot;},&quot;code&quot;:&quot;$$\\varepsilon$$&quot;,&quot;backgroundColorModified&quot;:false,&quot;type&quot;:&quot;$$&quot;,&quot;aid&quot;:null,&quot;ts&quot;:1636130409669,&quot;cs&quot;:&quot;S/2YVJofvUkHPJCNE43n+A==&quot;,&quot;size&quot;:{&quot;width&quot;:9.833333333333334,&quot;height&quot;:11.5}}" id="404" name="Google Shape;404;p58"/>
          <p:cNvPicPr preferRelativeResize="0"/>
          <p:nvPr/>
        </p:nvPicPr>
        <p:blipFill>
          <a:blip r:embed="rId5">
            <a:alphaModFix/>
          </a:blip>
          <a:stretch>
            <a:fillRect/>
          </a:stretch>
        </p:blipFill>
        <p:spPr>
          <a:xfrm>
            <a:off x="1742650" y="2052288"/>
            <a:ext cx="93663" cy="109538"/>
          </a:xfrm>
          <a:prstGeom prst="rect">
            <a:avLst/>
          </a:prstGeom>
          <a:noFill/>
          <a:ln>
            <a:noFill/>
          </a:ln>
        </p:spPr>
      </p:pic>
      <p:pic>
        <p:nvPicPr>
          <p:cNvPr descr="{&quot;code&quot;:&quot;$$a\\left(s\\mid\\theta\\right)+\\varepsilon$$&quot;,&quot;backgroundColorModified&quot;:false,&quot;font&quot;:{&quot;size&quot;:&quot;18&quot;,&quot;family&quot;:&quot;Arial&quot;,&quot;color&quot;:&quot;#000000&quot;},&quot;type&quot;:&quot;$$&quot;,&quot;backgroundColor&quot;:&quot;#FFFFFF&quot;,&quot;aid&quot;:null,&quot;id&quot;:&quot;53&quot;,&quot;ts&quot;:1636134291662,&quot;cs&quot;:&quot;V++dfhUGDgJ47vzMY1kiiQ==&quot;,&quot;size&quot;:{&quot;width&quot;:132.66666666666666,&quot;height&quot;:28.333333333333332}}" id="405" name="Google Shape;405;p58"/>
          <p:cNvPicPr preferRelativeResize="0"/>
          <p:nvPr/>
        </p:nvPicPr>
        <p:blipFill>
          <a:blip r:embed="rId6">
            <a:alphaModFix/>
          </a:blip>
          <a:stretch>
            <a:fillRect/>
          </a:stretch>
        </p:blipFill>
        <p:spPr>
          <a:xfrm>
            <a:off x="7328023" y="1679122"/>
            <a:ext cx="1263650" cy="269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 PPO</a:t>
            </a:r>
            <a:endParaRPr/>
          </a:p>
        </p:txBody>
      </p:sp>
      <p:sp>
        <p:nvSpPr>
          <p:cNvPr id="411" name="Google Shape;411;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Algoritmo estrella de gradiente de política</a:t>
            </a:r>
            <a:endParaRPr/>
          </a:p>
          <a:p>
            <a:pPr indent="-342900" lvl="0" marL="457200" rtl="0" algn="l">
              <a:spcBef>
                <a:spcPts val="1200"/>
              </a:spcBef>
              <a:spcAft>
                <a:spcPts val="0"/>
              </a:spcAft>
              <a:buSzPts val="1800"/>
              <a:buChar char="●"/>
            </a:pPr>
            <a:r>
              <a:rPr lang="es-419"/>
              <a:t>Combina AC con un mecanismo para limitar cuánto pueden variar las nuevas políticas, mejorando el de TRPO.</a:t>
            </a:r>
            <a:endParaRPr/>
          </a:p>
          <a:p>
            <a:pPr indent="-342900" lvl="0" marL="457200" rtl="0" algn="l">
              <a:spcBef>
                <a:spcPts val="0"/>
              </a:spcBef>
              <a:spcAft>
                <a:spcPts val="0"/>
              </a:spcAft>
              <a:buSzPts val="1800"/>
              <a:buChar char="●"/>
            </a:pPr>
            <a:r>
              <a:rPr lang="es-419"/>
              <a:t>Permite trabajar con acciones continuas y discretas.</a:t>
            </a:r>
            <a:endParaRPr/>
          </a:p>
          <a:p>
            <a:pPr indent="-342900" lvl="0" marL="457200" rtl="0" algn="l">
              <a:spcBef>
                <a:spcPts val="0"/>
              </a:spcBef>
              <a:spcAft>
                <a:spcPts val="0"/>
              </a:spcAft>
              <a:buSzPts val="1800"/>
              <a:buChar char="●"/>
            </a:pPr>
            <a:r>
              <a:rPr lang="es-419"/>
              <a:t>Desventaja: es on-policy, con lo </a:t>
            </a:r>
            <a:r>
              <a:rPr lang="es-419"/>
              <a:t>cual</a:t>
            </a:r>
            <a:r>
              <a:rPr lang="es-419"/>
              <a:t> no puede usar buffer de experiencias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Ejemplos de aplicaciones de deepRL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419"/>
              <a:t>Deep RL en Juegos</a:t>
            </a:r>
            <a:endParaRPr/>
          </a:p>
        </p:txBody>
      </p:sp>
      <p:sp>
        <p:nvSpPr>
          <p:cNvPr id="422" name="Google Shape;422;p6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457200" rtl="0" algn="l">
              <a:spcBef>
                <a:spcPts val="0"/>
              </a:spcBef>
              <a:spcAft>
                <a:spcPts val="0"/>
              </a:spcAft>
              <a:buNone/>
            </a:pPr>
            <a:r>
              <a:rPr lang="es-419"/>
              <a:t>La pasada clase vimos que RL explotó en los juegos</a:t>
            </a:r>
            <a:endParaRPr/>
          </a:p>
          <a:p>
            <a:pPr indent="0" lvl="0" marL="457200" rtl="0" algn="l">
              <a:spcBef>
                <a:spcPts val="1200"/>
              </a:spcBef>
              <a:spcAft>
                <a:spcPts val="1200"/>
              </a:spcAft>
              <a:buNone/>
            </a:pPr>
            <a:r>
              <a:rPr lang="es-419"/>
              <a:t>Vemos ahora algunas de estas arquitecturas a mayor detalle...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Ejemplo 1: Problema del taxi</a:t>
            </a:r>
            <a:endParaRPr/>
          </a:p>
        </p:txBody>
      </p:sp>
      <p:pic>
        <p:nvPicPr>
          <p:cNvPr id="94" name="Google Shape;94;p17"/>
          <p:cNvPicPr preferRelativeResize="0"/>
          <p:nvPr/>
        </p:nvPicPr>
        <p:blipFill rotWithShape="1">
          <a:blip r:embed="rId3">
            <a:alphaModFix/>
          </a:blip>
          <a:srcRect b="12663" l="0" r="0" t="0"/>
          <a:stretch/>
        </p:blipFill>
        <p:spPr>
          <a:xfrm>
            <a:off x="998788" y="1152425"/>
            <a:ext cx="7146425" cy="3846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28" name="Google Shape;428;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Atari</a:t>
            </a:r>
            <a:endParaRPr/>
          </a:p>
          <a:p>
            <a:pPr indent="0" lvl="0" marL="0" rtl="0" algn="l">
              <a:spcBef>
                <a:spcPts val="1200"/>
              </a:spcBef>
              <a:spcAft>
                <a:spcPts val="0"/>
              </a:spcAft>
              <a:buNone/>
            </a:pPr>
            <a:r>
              <a:rPr lang="es-419"/>
              <a:t>Deepmind</a:t>
            </a:r>
            <a:endParaRPr/>
          </a:p>
          <a:p>
            <a:pPr indent="0" lvl="0" marL="0" rtl="0" algn="l">
              <a:spcBef>
                <a:spcPts val="1200"/>
              </a:spcBef>
              <a:spcAft>
                <a:spcPts val="0"/>
              </a:spcAft>
              <a:buNone/>
            </a:pPr>
            <a:r>
              <a:rPr lang="es-419"/>
              <a:t>Paper</a:t>
            </a:r>
            <a:endParaRPr/>
          </a:p>
          <a:p>
            <a:pPr indent="0" lvl="0" marL="0" rtl="0" algn="l">
              <a:spcBef>
                <a:spcPts val="1200"/>
              </a:spcBef>
              <a:spcAft>
                <a:spcPts val="1200"/>
              </a:spcAft>
              <a:buNone/>
            </a:pPr>
            <a:r>
              <a:rPr lang="es-419" u="sng">
                <a:solidFill>
                  <a:schemeClr val="hlink"/>
                </a:solidFill>
                <a:hlinkClick r:id="rId3"/>
              </a:rPr>
              <a:t>Juegos/links al código</a:t>
            </a:r>
            <a:endParaRPr/>
          </a:p>
        </p:txBody>
      </p:sp>
      <p:pic>
        <p:nvPicPr>
          <p:cNvPr id="429" name="Google Shape;429;p62"/>
          <p:cNvPicPr preferRelativeResize="0"/>
          <p:nvPr/>
        </p:nvPicPr>
        <p:blipFill>
          <a:blip r:embed="rId4">
            <a:alphaModFix/>
          </a:blip>
          <a:stretch>
            <a:fillRect/>
          </a:stretch>
        </p:blipFill>
        <p:spPr>
          <a:xfrm>
            <a:off x="4801947" y="509825"/>
            <a:ext cx="3808478" cy="41238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35" name="Google Shape;435;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Atari</a:t>
            </a:r>
            <a:endParaRPr/>
          </a:p>
          <a:p>
            <a:pPr indent="-342900" lvl="0" marL="457200" rtl="0" algn="l">
              <a:spcBef>
                <a:spcPts val="1200"/>
              </a:spcBef>
              <a:spcAft>
                <a:spcPts val="0"/>
              </a:spcAft>
              <a:buSzPts val="1800"/>
              <a:buChar char="●"/>
            </a:pPr>
            <a:r>
              <a:rPr lang="es-419"/>
              <a:t>Extracción de características con redes convolucionales.</a:t>
            </a:r>
            <a:endParaRPr/>
          </a:p>
          <a:p>
            <a:pPr indent="-342900" lvl="0" marL="457200" rtl="0" algn="l">
              <a:spcBef>
                <a:spcPts val="0"/>
              </a:spcBef>
              <a:spcAft>
                <a:spcPts val="0"/>
              </a:spcAft>
              <a:buSzPts val="1800"/>
              <a:buChar char="●"/>
            </a:pPr>
            <a:r>
              <a:rPr lang="es-419"/>
              <a:t>Primer algoritmo que combinó RL con </a:t>
            </a:r>
            <a:r>
              <a:rPr i="1" lang="es-419"/>
              <a:t>deep learning</a:t>
            </a:r>
            <a:r>
              <a:rPr lang="es-419"/>
              <a:t>: </a:t>
            </a:r>
            <a:r>
              <a:rPr i="1" lang="es-419"/>
              <a:t>DQN.</a:t>
            </a:r>
            <a:endParaRPr i="1"/>
          </a:p>
          <a:p>
            <a:pPr indent="-342900" lvl="0" marL="457200" rtl="0" algn="l">
              <a:spcBef>
                <a:spcPts val="0"/>
              </a:spcBef>
              <a:spcAft>
                <a:spcPts val="0"/>
              </a:spcAft>
              <a:buSzPts val="1800"/>
              <a:buChar char="●"/>
            </a:pPr>
            <a:r>
              <a:rPr lang="es-419"/>
              <a:t>Muy buen desempeño en la mayoría de los juegos.</a:t>
            </a:r>
            <a:endParaRPr/>
          </a:p>
          <a:p>
            <a:pPr indent="-342900" lvl="0" marL="457200" rtl="0" algn="l">
              <a:spcBef>
                <a:spcPts val="0"/>
              </a:spcBef>
              <a:spcAft>
                <a:spcPts val="0"/>
              </a:spcAft>
              <a:buSzPts val="1800"/>
              <a:buChar char="●"/>
            </a:pPr>
            <a:r>
              <a:rPr lang="es-419"/>
              <a:t>La suite de Atari se vuelve el primer </a:t>
            </a:r>
            <a:r>
              <a:rPr i="1" lang="es-419"/>
              <a:t>benchmark</a:t>
            </a:r>
            <a:r>
              <a:rPr lang="es-419"/>
              <a:t> de prueba de deep RL.</a:t>
            </a:r>
            <a:endParaRPr/>
          </a:p>
          <a:p>
            <a:pPr indent="-342900" lvl="0" marL="457200" rtl="0" algn="l">
              <a:spcBef>
                <a:spcPts val="0"/>
              </a:spcBef>
              <a:spcAft>
                <a:spcPts val="0"/>
              </a:spcAft>
              <a:buSzPts val="1800"/>
              <a:buChar char="●"/>
            </a:pPr>
            <a:r>
              <a:rPr lang="es-419"/>
              <a:t>Introduce varias asunciones: recortes en recompensas, apilamiento de imágenes de entrada.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41" name="Google Shape;441;p6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Go</a:t>
            </a:r>
            <a:endParaRPr/>
          </a:p>
          <a:p>
            <a:pPr indent="0" lvl="0" marL="0" rtl="0" algn="l">
              <a:spcBef>
                <a:spcPts val="1200"/>
              </a:spcBef>
              <a:spcAft>
                <a:spcPts val="0"/>
              </a:spcAft>
              <a:buNone/>
            </a:pPr>
            <a:r>
              <a:rPr lang="es-419"/>
              <a:t>Deepmind</a:t>
            </a:r>
            <a:endParaRPr/>
          </a:p>
          <a:p>
            <a:pPr indent="0" lvl="0" marL="0" rtl="0" algn="l">
              <a:spcBef>
                <a:spcPts val="1200"/>
              </a:spcBef>
              <a:spcAft>
                <a:spcPts val="0"/>
              </a:spcAft>
              <a:buNone/>
            </a:pPr>
            <a:r>
              <a:rPr lang="es-419" u="sng">
                <a:solidFill>
                  <a:schemeClr val="hlink"/>
                </a:solidFill>
                <a:hlinkClick r:id="rId3"/>
              </a:rPr>
              <a:t>Paper</a:t>
            </a:r>
            <a:endParaRPr/>
          </a:p>
          <a:p>
            <a:pPr indent="0" lvl="0" marL="0" rtl="0" algn="l">
              <a:spcBef>
                <a:spcPts val="1200"/>
              </a:spcBef>
              <a:spcAft>
                <a:spcPts val="0"/>
              </a:spcAft>
              <a:buNone/>
            </a:pPr>
            <a:r>
              <a:rPr lang="es-419" u="sng">
                <a:solidFill>
                  <a:schemeClr val="hlink"/>
                </a:solidFill>
                <a:hlinkClick r:id="rId4"/>
              </a:rPr>
              <a:t>Link a LeelaZero</a:t>
            </a:r>
            <a:endParaRPr/>
          </a:p>
          <a:p>
            <a:pPr indent="0" lvl="0" marL="0" rtl="0" algn="l">
              <a:spcBef>
                <a:spcPts val="1200"/>
              </a:spcBef>
              <a:spcAft>
                <a:spcPts val="0"/>
              </a:spcAft>
              <a:buNone/>
            </a:pPr>
            <a:r>
              <a:rPr lang="es-419"/>
              <a:t>(replicación</a:t>
            </a:r>
            <a:endParaRPr/>
          </a:p>
          <a:p>
            <a:pPr indent="0" lvl="0" marL="0" rtl="0" algn="l">
              <a:spcBef>
                <a:spcPts val="1200"/>
              </a:spcBef>
              <a:spcAft>
                <a:spcPts val="1200"/>
              </a:spcAft>
              <a:buNone/>
            </a:pPr>
            <a:r>
              <a:rPr lang="es-419"/>
              <a:t>open source)</a:t>
            </a:r>
            <a:endParaRPr/>
          </a:p>
        </p:txBody>
      </p:sp>
      <p:pic>
        <p:nvPicPr>
          <p:cNvPr id="442" name="Google Shape;442;p64"/>
          <p:cNvPicPr preferRelativeResize="0"/>
          <p:nvPr/>
        </p:nvPicPr>
        <p:blipFill>
          <a:blip r:embed="rId5">
            <a:alphaModFix/>
          </a:blip>
          <a:stretch>
            <a:fillRect/>
          </a:stretch>
        </p:blipFill>
        <p:spPr>
          <a:xfrm>
            <a:off x="2490550" y="1017725"/>
            <a:ext cx="6341750" cy="3866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48" name="Google Shape;448;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Alpha</a:t>
            </a:r>
            <a:r>
              <a:rPr lang="es-419"/>
              <a:t>Go</a:t>
            </a:r>
            <a:endParaRPr/>
          </a:p>
          <a:p>
            <a:pPr indent="-342900" lvl="0" marL="457200" rtl="0" algn="l">
              <a:spcBef>
                <a:spcPts val="1200"/>
              </a:spcBef>
              <a:spcAft>
                <a:spcPts val="0"/>
              </a:spcAft>
              <a:buSzPts val="1800"/>
              <a:buChar char="●"/>
            </a:pPr>
            <a:r>
              <a:rPr lang="es-419"/>
              <a:t>Integra </a:t>
            </a:r>
            <a:r>
              <a:rPr lang="es-419" u="sng">
                <a:solidFill>
                  <a:schemeClr val="hlink"/>
                </a:solidFill>
                <a:hlinkClick r:id="rId3"/>
              </a:rPr>
              <a:t>monte carlo tree search</a:t>
            </a:r>
            <a:r>
              <a:rPr lang="es-419"/>
              <a:t> (Chaslot, 2008) con redes neuronales profundas y self-play.</a:t>
            </a:r>
            <a:endParaRPr b="1"/>
          </a:p>
          <a:p>
            <a:pPr indent="-342900" lvl="0" marL="457200" rtl="0" algn="l">
              <a:spcBef>
                <a:spcPts val="0"/>
              </a:spcBef>
              <a:spcAft>
                <a:spcPts val="0"/>
              </a:spcAft>
              <a:buSzPts val="1800"/>
              <a:buChar char="●"/>
            </a:pPr>
            <a:r>
              <a:rPr lang="es-419"/>
              <a:t>Profundiza los avances de la década pasada en Go por computadora y logra vencer al gran maestro de Go, Lee Sedol en una exhibición.</a:t>
            </a:r>
            <a:endParaRPr/>
          </a:p>
          <a:p>
            <a:pPr indent="-342900" lvl="0" marL="457200" rtl="0" algn="l">
              <a:spcBef>
                <a:spcPts val="0"/>
              </a:spcBef>
              <a:spcAft>
                <a:spcPts val="0"/>
              </a:spcAft>
              <a:buSzPts val="1800"/>
              <a:buChar char="●"/>
            </a:pPr>
            <a:r>
              <a:rPr lang="es-419"/>
              <a:t>Utiliza partidas pasadas como forma de pre-entrenamiento.</a:t>
            </a:r>
            <a:endParaRPr b="1"/>
          </a:p>
          <a:p>
            <a:pPr indent="-342900" lvl="0" marL="457200" rtl="0" algn="l">
              <a:spcBef>
                <a:spcPts val="0"/>
              </a:spcBef>
              <a:spcAft>
                <a:spcPts val="0"/>
              </a:spcAft>
              <a:buSzPts val="1800"/>
              <a:buChar char="●"/>
            </a:pPr>
            <a:r>
              <a:rPr lang="es-419"/>
              <a:t>Profundiza los avances de la década pasada en Go por computadora y logra vencer al gran maestro de Go, Lee Sedol en una exhibición.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54" name="Google Shape;454;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AlphaGo fue sucesivamente refinado en</a:t>
            </a:r>
            <a:r>
              <a:rPr lang="es-419"/>
              <a:t> AlphaGoZero, AlphaZero y MuZero para quitar progresivamente ciertas asunciones. </a:t>
            </a:r>
            <a:endParaRPr/>
          </a:p>
          <a:p>
            <a:pPr indent="-342900" lvl="0" marL="457200" rtl="0" algn="l">
              <a:spcBef>
                <a:spcPts val="0"/>
              </a:spcBef>
              <a:spcAft>
                <a:spcPts val="0"/>
              </a:spcAft>
              <a:buSzPts val="1800"/>
              <a:buChar char="●"/>
            </a:pPr>
            <a:r>
              <a:rPr lang="es-419"/>
              <a:t>Para ver en más detalle los mismos pueden ver </a:t>
            </a:r>
            <a:r>
              <a:rPr lang="es-419" u="sng">
                <a:solidFill>
                  <a:schemeClr val="hlink"/>
                </a:solidFill>
                <a:hlinkClick r:id="rId3"/>
              </a:rPr>
              <a:t>este post</a:t>
            </a:r>
            <a:r>
              <a:rPr lang="es-419"/>
              <a:t>, o </a:t>
            </a:r>
            <a:r>
              <a:rPr lang="es-419" u="sng">
                <a:solidFill>
                  <a:schemeClr val="hlink"/>
                </a:solidFill>
                <a:hlinkClick r:id="rId4"/>
              </a:rPr>
              <a:t>este video de Henry Labs</a:t>
            </a:r>
            <a:r>
              <a:rPr lang="es-419"/>
              <a:t> (la imagen de la slide siguiente es del mismo).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311700" y="64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pic>
        <p:nvPicPr>
          <p:cNvPr id="460" name="Google Shape;460;p67"/>
          <p:cNvPicPr preferRelativeResize="0"/>
          <p:nvPr/>
        </p:nvPicPr>
        <p:blipFill>
          <a:blip r:embed="rId3">
            <a:alphaModFix/>
          </a:blip>
          <a:stretch>
            <a:fillRect/>
          </a:stretch>
        </p:blipFill>
        <p:spPr>
          <a:xfrm>
            <a:off x="718737" y="696304"/>
            <a:ext cx="7706526" cy="43177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66" name="Google Shape;466;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Como varios de los hitos de esta magnitud, insumió un muy alto costo energético para el entrenamiento! </a:t>
            </a:r>
            <a:r>
              <a:rPr lang="es-419" u="sng">
                <a:solidFill>
                  <a:schemeClr val="hlink"/>
                </a:solidFill>
                <a:hlinkClick r:id="rId3"/>
              </a:rPr>
              <a:t>(estimación)</a:t>
            </a:r>
            <a:endParaRPr/>
          </a:p>
          <a:p>
            <a:pPr indent="-342900" lvl="0" marL="457200" rtl="0" algn="l">
              <a:spcBef>
                <a:spcPts val="0"/>
              </a:spcBef>
              <a:spcAft>
                <a:spcPts val="0"/>
              </a:spcAft>
              <a:buSzPts val="1800"/>
              <a:buChar char="●"/>
            </a:pPr>
            <a:r>
              <a:rPr lang="es-419"/>
              <a:t>De ahí empezaron a surgir muchos debates sobre la comunidad sobre esto...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72" name="Google Shape;472;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OpenAI Five (Dota 2)</a:t>
            </a:r>
            <a:endParaRPr/>
          </a:p>
          <a:p>
            <a:pPr indent="0" lvl="0" marL="0" rtl="0" algn="l">
              <a:spcBef>
                <a:spcPts val="1200"/>
              </a:spcBef>
              <a:spcAft>
                <a:spcPts val="0"/>
              </a:spcAft>
              <a:buNone/>
            </a:pPr>
            <a:r>
              <a:rPr lang="es-419"/>
              <a:t>OpenAI</a:t>
            </a:r>
            <a:endParaRPr/>
          </a:p>
          <a:p>
            <a:pPr indent="0" lvl="0" marL="0" rtl="0" algn="l">
              <a:spcBef>
                <a:spcPts val="1200"/>
              </a:spcBef>
              <a:spcAft>
                <a:spcPts val="1200"/>
              </a:spcAft>
              <a:buNone/>
            </a:pPr>
            <a:r>
              <a:rPr lang="es-419" u="sng">
                <a:solidFill>
                  <a:schemeClr val="hlink"/>
                </a:solidFill>
                <a:hlinkClick r:id="rId3"/>
              </a:rPr>
              <a:t>Paper</a:t>
            </a:r>
            <a:endParaRPr/>
          </a:p>
        </p:txBody>
      </p:sp>
      <p:pic>
        <p:nvPicPr>
          <p:cNvPr id="473" name="Google Shape;473;p69"/>
          <p:cNvPicPr preferRelativeResize="0"/>
          <p:nvPr/>
        </p:nvPicPr>
        <p:blipFill>
          <a:blip r:embed="rId4">
            <a:alphaModFix/>
          </a:blip>
          <a:stretch>
            <a:fillRect/>
          </a:stretch>
        </p:blipFill>
        <p:spPr>
          <a:xfrm>
            <a:off x="2684575" y="883162"/>
            <a:ext cx="6376317" cy="39550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OpenAI Five</a:t>
            </a:r>
            <a:endParaRPr/>
          </a:p>
          <a:p>
            <a:pPr indent="-342900" lvl="0" marL="457200" rtl="0" algn="l">
              <a:spcBef>
                <a:spcPts val="1200"/>
              </a:spcBef>
              <a:spcAft>
                <a:spcPts val="0"/>
              </a:spcAft>
              <a:buSzPts val="1800"/>
              <a:buChar char="●"/>
            </a:pPr>
            <a:r>
              <a:rPr lang="es-419"/>
              <a:t>Combina algoritmo PPO con cinco </a:t>
            </a:r>
            <a:r>
              <a:rPr lang="es-419" u="sng">
                <a:solidFill>
                  <a:schemeClr val="hlink"/>
                </a:solidFill>
                <a:hlinkClick r:id="rId3"/>
              </a:rPr>
              <a:t>redes neuronales masivas</a:t>
            </a:r>
            <a:r>
              <a:rPr lang="es-419"/>
              <a:t> que deciden las acciones de cada jugador. Simplificadamente (fuente: </a:t>
            </a:r>
            <a:r>
              <a:rPr lang="es-419" u="sng">
                <a:solidFill>
                  <a:schemeClr val="hlink"/>
                </a:solidFill>
                <a:hlinkClick r:id="rId4"/>
              </a:rPr>
              <a:t>paper de Dota 2</a:t>
            </a:r>
            <a:r>
              <a:rPr lang="es-419"/>
              <a:t>) </a:t>
            </a:r>
            <a:endParaRPr/>
          </a:p>
        </p:txBody>
      </p:sp>
      <p:sp>
        <p:nvSpPr>
          <p:cNvPr id="479" name="Google Shape;479;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pic>
        <p:nvPicPr>
          <p:cNvPr id="480" name="Google Shape;480;p70"/>
          <p:cNvPicPr preferRelativeResize="0"/>
          <p:nvPr/>
        </p:nvPicPr>
        <p:blipFill>
          <a:blip r:embed="rId5">
            <a:alphaModFix/>
          </a:blip>
          <a:stretch>
            <a:fillRect/>
          </a:stretch>
        </p:blipFill>
        <p:spPr>
          <a:xfrm>
            <a:off x="1038225" y="2571738"/>
            <a:ext cx="7067550" cy="2295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OpenAI Five</a:t>
            </a:r>
            <a:endParaRPr/>
          </a:p>
          <a:p>
            <a:pPr indent="-342900" lvl="0" marL="457200" rtl="0" algn="l">
              <a:spcBef>
                <a:spcPts val="1200"/>
              </a:spcBef>
              <a:spcAft>
                <a:spcPts val="0"/>
              </a:spcAft>
              <a:buSzPts val="1800"/>
              <a:buChar char="●"/>
            </a:pPr>
            <a:r>
              <a:rPr lang="es-419"/>
              <a:t>Se entrena a partir de self-play </a:t>
            </a:r>
            <a:endParaRPr b="1"/>
          </a:p>
          <a:p>
            <a:pPr indent="-342900" lvl="0" marL="457200" rtl="0" algn="l">
              <a:spcBef>
                <a:spcPts val="0"/>
              </a:spcBef>
              <a:spcAft>
                <a:spcPts val="0"/>
              </a:spcAft>
              <a:buSzPts val="1800"/>
              <a:buChar char="●"/>
            </a:pPr>
            <a:r>
              <a:rPr lang="es-419"/>
              <a:t>Obtiene el estado a partir de una API.</a:t>
            </a:r>
            <a:endParaRPr/>
          </a:p>
          <a:p>
            <a:pPr indent="-342900" lvl="0" marL="457200" rtl="0" algn="l">
              <a:spcBef>
                <a:spcPts val="0"/>
              </a:spcBef>
              <a:spcAft>
                <a:spcPts val="0"/>
              </a:spcAft>
              <a:buSzPts val="1800"/>
              <a:buChar char="●"/>
            </a:pPr>
            <a:r>
              <a:rPr lang="es-419"/>
              <a:t>Usa una versión del juego reducida en complejidad.</a:t>
            </a:r>
            <a:endParaRPr/>
          </a:p>
          <a:p>
            <a:pPr indent="-342900" lvl="0" marL="457200" rtl="0" algn="l">
              <a:spcBef>
                <a:spcPts val="0"/>
              </a:spcBef>
              <a:spcAft>
                <a:spcPts val="0"/>
              </a:spcAft>
              <a:buSzPts val="1800"/>
              <a:buChar char="●"/>
            </a:pPr>
            <a:r>
              <a:rPr lang="es-419"/>
              <a:t>Importante: recompensas diseñadas a mano para guiar los agentes a los objetivos.</a:t>
            </a:r>
            <a:endParaRPr/>
          </a:p>
        </p:txBody>
      </p:sp>
      <p:sp>
        <p:nvSpPr>
          <p:cNvPr id="486" name="Google Shape;486;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Ejemplo 2: Cartpole</a:t>
            </a:r>
            <a:endParaRPr/>
          </a:p>
        </p:txBody>
      </p:sp>
      <p:pic>
        <p:nvPicPr>
          <p:cNvPr id="100" name="Google Shape;100;p18"/>
          <p:cNvPicPr preferRelativeResize="0"/>
          <p:nvPr/>
        </p:nvPicPr>
        <p:blipFill rotWithShape="1">
          <a:blip r:embed="rId3">
            <a:alphaModFix/>
          </a:blip>
          <a:srcRect b="0" l="0" r="17871" t="24772"/>
          <a:stretch/>
        </p:blipFill>
        <p:spPr>
          <a:xfrm>
            <a:off x="3011250" y="1626225"/>
            <a:ext cx="4797901" cy="2856424"/>
          </a:xfrm>
          <a:prstGeom prst="rect">
            <a:avLst/>
          </a:prstGeom>
          <a:noFill/>
          <a:ln>
            <a:noFill/>
          </a:ln>
        </p:spPr>
      </p:pic>
      <p:sp>
        <p:nvSpPr>
          <p:cNvPr id="101" name="Google Shape;101;p18"/>
          <p:cNvSpPr txBox="1"/>
          <p:nvPr>
            <p:ph idx="1" type="body"/>
          </p:nvPr>
        </p:nvSpPr>
        <p:spPr>
          <a:xfrm>
            <a:off x="311700" y="1329963"/>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Acciones: derecha e izquierda</a:t>
            </a:r>
            <a:endParaRPr/>
          </a:p>
          <a:p>
            <a:pPr indent="0" lvl="0" marL="0" rtl="0" algn="l">
              <a:spcBef>
                <a:spcPts val="1200"/>
              </a:spcBef>
              <a:spcAft>
                <a:spcPts val="0"/>
              </a:spcAft>
              <a:buNone/>
            </a:pPr>
            <a:r>
              <a:rPr lang="es-419"/>
              <a:t>Estado:</a:t>
            </a:r>
            <a:endParaRPr/>
          </a:p>
          <a:p>
            <a:pPr indent="-342900" lvl="0" marL="457200" rtl="0" algn="l">
              <a:spcBef>
                <a:spcPts val="1200"/>
              </a:spcBef>
              <a:spcAft>
                <a:spcPts val="0"/>
              </a:spcAft>
              <a:buSzPts val="1800"/>
              <a:buChar char="●"/>
            </a:pPr>
            <a:r>
              <a:rPr lang="es-419"/>
              <a:t>Posición carrito</a:t>
            </a:r>
            <a:endParaRPr/>
          </a:p>
          <a:p>
            <a:pPr indent="-342900" lvl="0" marL="457200" rtl="0" algn="l">
              <a:spcBef>
                <a:spcPts val="0"/>
              </a:spcBef>
              <a:spcAft>
                <a:spcPts val="0"/>
              </a:spcAft>
              <a:buSzPts val="1800"/>
              <a:buChar char="●"/>
            </a:pPr>
            <a:r>
              <a:rPr lang="es-419"/>
              <a:t>Velocidad</a:t>
            </a:r>
            <a:r>
              <a:rPr lang="es-419"/>
              <a:t> carrito</a:t>
            </a:r>
            <a:endParaRPr/>
          </a:p>
          <a:p>
            <a:pPr indent="-342900" lvl="0" marL="457200" rtl="0" algn="l">
              <a:spcBef>
                <a:spcPts val="0"/>
              </a:spcBef>
              <a:spcAft>
                <a:spcPts val="0"/>
              </a:spcAft>
              <a:buSzPts val="1800"/>
              <a:buChar char="●"/>
            </a:pPr>
            <a:r>
              <a:rPr lang="es-419"/>
              <a:t>Ángulo poste</a:t>
            </a:r>
            <a:endParaRPr/>
          </a:p>
          <a:p>
            <a:pPr indent="-342900" lvl="0" marL="457200" rtl="0" algn="l">
              <a:spcBef>
                <a:spcPts val="0"/>
              </a:spcBef>
              <a:spcAft>
                <a:spcPts val="0"/>
              </a:spcAft>
              <a:buSzPts val="1800"/>
              <a:buChar char="●"/>
            </a:pPr>
            <a:r>
              <a:rPr lang="es-419"/>
              <a:t>Velocidad angular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92" name="Google Shape;492;p7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Dota 2</a:t>
            </a:r>
            <a:endParaRPr/>
          </a:p>
          <a:p>
            <a:pPr indent="0" lvl="0" marL="0" rtl="0" algn="l">
              <a:spcBef>
                <a:spcPts val="1200"/>
              </a:spcBef>
              <a:spcAft>
                <a:spcPts val="1200"/>
              </a:spcAft>
              <a:buNone/>
            </a:pPr>
            <a:r>
              <a:rPr lang="es-419"/>
              <a:t>Función de recompensa </a:t>
            </a:r>
            <a:br>
              <a:rPr lang="es-419"/>
            </a:br>
            <a:r>
              <a:rPr b="1" i="1" lang="es-419"/>
              <a:t>MUY</a:t>
            </a:r>
            <a:r>
              <a:rPr lang="es-419"/>
              <a:t> artesanal</a:t>
            </a:r>
            <a:endParaRPr/>
          </a:p>
        </p:txBody>
      </p:sp>
      <p:pic>
        <p:nvPicPr>
          <p:cNvPr id="493" name="Google Shape;493;p72"/>
          <p:cNvPicPr preferRelativeResize="0"/>
          <p:nvPr/>
        </p:nvPicPr>
        <p:blipFill>
          <a:blip r:embed="rId3">
            <a:alphaModFix/>
          </a:blip>
          <a:stretch>
            <a:fillRect/>
          </a:stretch>
        </p:blipFill>
        <p:spPr>
          <a:xfrm>
            <a:off x="2944575" y="-20150"/>
            <a:ext cx="6111399" cy="50314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499" name="Google Shape;499;p7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También es artesanal el ajuste de hiper-parámetros (img. del paper de Dota 2)</a:t>
            </a:r>
            <a:endParaRPr/>
          </a:p>
        </p:txBody>
      </p:sp>
      <p:pic>
        <p:nvPicPr>
          <p:cNvPr id="500" name="Google Shape;500;p73"/>
          <p:cNvPicPr preferRelativeResize="0"/>
          <p:nvPr/>
        </p:nvPicPr>
        <p:blipFill>
          <a:blip r:embed="rId3">
            <a:alphaModFix/>
          </a:blip>
          <a:stretch>
            <a:fillRect/>
          </a:stretch>
        </p:blipFill>
        <p:spPr>
          <a:xfrm>
            <a:off x="457821" y="1682400"/>
            <a:ext cx="8228359" cy="3302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06" name="Google Shape;506;p7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Muy alto costo energético:</a:t>
            </a:r>
            <a:endParaRPr/>
          </a:p>
          <a:p>
            <a:pPr indent="-342900" lvl="0" marL="457200" rtl="0" algn="l">
              <a:spcBef>
                <a:spcPts val="1200"/>
              </a:spcBef>
              <a:spcAft>
                <a:spcPts val="0"/>
              </a:spcAft>
              <a:buSzPts val="1800"/>
              <a:buChar char="●"/>
            </a:pPr>
            <a:r>
              <a:rPr lang="es-419"/>
              <a:t>Para entrenar el agente de OpenAI que jugó al Dota 2 se necesitaron correr 256 GPUs y 128.000 núcleos de CPU durante varias semanas. entrenando por día el equivalente a 180 años.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12" name="Google Shape;512;p75"/>
          <p:cNvSpPr txBox="1"/>
          <p:nvPr>
            <p:ph idx="1" type="body"/>
          </p:nvPr>
        </p:nvSpPr>
        <p:spPr>
          <a:xfrm>
            <a:off x="831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AlphaStar (Starcraft 2)</a:t>
            </a:r>
            <a:endParaRPr/>
          </a:p>
          <a:p>
            <a:pPr indent="0" lvl="0" marL="0" rtl="0" algn="l">
              <a:spcBef>
                <a:spcPts val="1200"/>
              </a:spcBef>
              <a:spcAft>
                <a:spcPts val="0"/>
              </a:spcAft>
              <a:buNone/>
            </a:pPr>
            <a:r>
              <a:rPr lang="es-419"/>
              <a:t>Deepmind</a:t>
            </a:r>
            <a:endParaRPr/>
          </a:p>
          <a:p>
            <a:pPr indent="0" lvl="0" marL="0" rtl="0" algn="l">
              <a:spcBef>
                <a:spcPts val="1200"/>
              </a:spcBef>
              <a:spcAft>
                <a:spcPts val="0"/>
              </a:spcAft>
              <a:buNone/>
            </a:pPr>
            <a:r>
              <a:rPr lang="es-419" u="sng">
                <a:solidFill>
                  <a:schemeClr val="hlink"/>
                </a:solidFill>
                <a:hlinkClick r:id="rId3"/>
              </a:rPr>
              <a:t>Paper</a:t>
            </a:r>
            <a:endParaRPr/>
          </a:p>
          <a:p>
            <a:pPr indent="0" lvl="0" marL="0" rtl="0" algn="l">
              <a:lnSpc>
                <a:spcPct val="100000"/>
              </a:lnSpc>
              <a:spcBef>
                <a:spcPts val="1200"/>
              </a:spcBef>
              <a:spcAft>
                <a:spcPts val="0"/>
              </a:spcAft>
              <a:buNone/>
            </a:pPr>
            <a:r>
              <a:rPr lang="es-419" u="sng">
                <a:solidFill>
                  <a:schemeClr val="hlink"/>
                </a:solidFill>
                <a:hlinkClick r:id="rId4"/>
              </a:rPr>
              <a:t>Github con </a:t>
            </a:r>
            <a:endParaRPr/>
          </a:p>
          <a:p>
            <a:pPr indent="0" lvl="0" marL="0" rtl="0" algn="l">
              <a:lnSpc>
                <a:spcPct val="100000"/>
              </a:lnSpc>
              <a:spcBef>
                <a:spcPts val="1200"/>
              </a:spcBef>
              <a:spcAft>
                <a:spcPts val="1200"/>
              </a:spcAft>
              <a:buNone/>
            </a:pPr>
            <a:r>
              <a:rPr lang="es-419" u="sng">
                <a:solidFill>
                  <a:schemeClr val="hlink"/>
                </a:solidFill>
                <a:hlinkClick r:id="rId5"/>
              </a:rPr>
              <a:t>experimentos pequeños</a:t>
            </a:r>
            <a:endParaRPr/>
          </a:p>
        </p:txBody>
      </p:sp>
      <p:pic>
        <p:nvPicPr>
          <p:cNvPr id="513" name="Google Shape;513;p75"/>
          <p:cNvPicPr preferRelativeResize="0"/>
          <p:nvPr/>
        </p:nvPicPr>
        <p:blipFill>
          <a:blip r:embed="rId6">
            <a:alphaModFix/>
          </a:blip>
          <a:stretch>
            <a:fillRect/>
          </a:stretch>
        </p:blipFill>
        <p:spPr>
          <a:xfrm>
            <a:off x="2840950" y="1266325"/>
            <a:ext cx="6293100" cy="3534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19" name="Google Shape;519;p7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AlphaStar</a:t>
            </a:r>
            <a:endParaRPr/>
          </a:p>
          <a:p>
            <a:pPr indent="-342900" lvl="0" marL="457200" rtl="0" algn="l">
              <a:spcBef>
                <a:spcPts val="1200"/>
              </a:spcBef>
              <a:spcAft>
                <a:spcPts val="0"/>
              </a:spcAft>
              <a:buSzPts val="1800"/>
              <a:buChar char="●"/>
            </a:pPr>
            <a:r>
              <a:rPr lang="es-419"/>
              <a:t>Adapta self-play de forma compatible con la estrategia de Starcraft 2.</a:t>
            </a:r>
            <a:endParaRPr/>
          </a:p>
          <a:p>
            <a:pPr indent="-342900" lvl="0" marL="457200" rtl="0" algn="l">
              <a:spcBef>
                <a:spcPts val="0"/>
              </a:spcBef>
              <a:spcAft>
                <a:spcPts val="0"/>
              </a:spcAft>
              <a:buSzPts val="1800"/>
              <a:buChar char="●"/>
            </a:pPr>
            <a:r>
              <a:rPr lang="es-419"/>
              <a:t>Involucra mecanismos de </a:t>
            </a:r>
            <a:r>
              <a:rPr i="1" lang="es-419"/>
              <a:t>imitation learning</a:t>
            </a:r>
            <a:r>
              <a:rPr lang="es-419"/>
              <a:t> para iniciar el entrenamiento a partir de partidas de grandes maestros (ej: aprender aperturas).</a:t>
            </a:r>
            <a:endParaRPr/>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25" name="Google Shape;525;p7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AlphaStar</a:t>
            </a:r>
            <a:endParaRPr/>
          </a:p>
          <a:p>
            <a:pPr indent="0" lvl="0" marL="0" rtl="0" algn="l">
              <a:spcBef>
                <a:spcPts val="1200"/>
              </a:spcBef>
              <a:spcAft>
                <a:spcPts val="0"/>
              </a:spcAft>
              <a:buNone/>
            </a:pPr>
            <a:r>
              <a:rPr lang="es-419"/>
              <a:t>Tras inicializar, se entrenan los agentes con un algoritmo que maximiza su % de victorias frente a una liga de agentes elegido mediante algoritmos multi-agente, para converger a un equilibrio de Nash. Oponentes de la liga:</a:t>
            </a:r>
            <a:endParaRPr/>
          </a:p>
          <a:p>
            <a:pPr indent="-342900" lvl="0" marL="457200" rtl="0" algn="l">
              <a:spcBef>
                <a:spcPts val="1200"/>
              </a:spcBef>
              <a:spcAft>
                <a:spcPts val="0"/>
              </a:spcAft>
              <a:buSzPts val="1800"/>
              <a:buChar char="●"/>
            </a:pPr>
            <a:r>
              <a:rPr lang="es-419"/>
              <a:t>Agentes “meta” que juegan de la forma que más prob. de victoria tienen.</a:t>
            </a:r>
            <a:endParaRPr/>
          </a:p>
          <a:p>
            <a:pPr indent="-342900" lvl="0" marL="457200" rtl="0" algn="l">
              <a:spcBef>
                <a:spcPts val="0"/>
              </a:spcBef>
              <a:spcAft>
                <a:spcPts val="0"/>
              </a:spcAft>
              <a:buSzPts val="1800"/>
              <a:buChar char="●"/>
            </a:pPr>
            <a:r>
              <a:rPr lang="es-419"/>
              <a:t>Agentes “explotadores” que apuntan a las estrategias “anti-meta”.</a:t>
            </a:r>
            <a:endParaRPr/>
          </a:p>
          <a:p>
            <a:pPr indent="-342900" lvl="0" marL="457200" rtl="0" algn="l">
              <a:spcBef>
                <a:spcPts val="0"/>
              </a:spcBef>
              <a:spcAft>
                <a:spcPts val="0"/>
              </a:spcAft>
              <a:buSzPts val="1800"/>
              <a:buChar char="●"/>
            </a:pPr>
            <a:r>
              <a:rPr lang="es-419"/>
              <a:t>“Explotadores de liga”, que buscan explotar las debilidades de toda la liga.</a:t>
            </a:r>
            <a:endParaRPr/>
          </a:p>
          <a:p>
            <a:pPr indent="0" lvl="0" marL="0" rtl="0" algn="l">
              <a:spcBef>
                <a:spcPts val="120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31" name="Google Shape;531;p7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AlphaStar</a:t>
            </a:r>
            <a:endParaRPr/>
          </a:p>
          <a:p>
            <a:pPr indent="-342900" lvl="0" marL="457200" rtl="0" algn="l">
              <a:spcBef>
                <a:spcPts val="1200"/>
              </a:spcBef>
              <a:spcAft>
                <a:spcPts val="0"/>
              </a:spcAft>
              <a:buSzPts val="1800"/>
              <a:buChar char="●"/>
            </a:pPr>
            <a:r>
              <a:rPr lang="es-419"/>
              <a:t>Al igual que para Dota 2, se usan redes recurrentes para manejar la observabilidad parcial. </a:t>
            </a:r>
            <a:endParaRPr b="1"/>
          </a:p>
          <a:p>
            <a:pPr indent="-342900" lvl="0" marL="457200" rtl="0" algn="l">
              <a:spcBef>
                <a:spcPts val="0"/>
              </a:spcBef>
              <a:spcAft>
                <a:spcPts val="0"/>
              </a:spcAft>
              <a:buSzPts val="1800"/>
              <a:buChar char="●"/>
            </a:pPr>
            <a:r>
              <a:rPr lang="es-419"/>
              <a:t>Usa una versión sin restricciones del juego.</a:t>
            </a:r>
            <a:endParaRPr/>
          </a:p>
          <a:p>
            <a:pPr indent="-342900" lvl="0" marL="457200" rtl="0" algn="l">
              <a:spcBef>
                <a:spcPts val="0"/>
              </a:spcBef>
              <a:spcAft>
                <a:spcPts val="0"/>
              </a:spcAft>
              <a:buSzPts val="1800"/>
              <a:buChar char="●"/>
            </a:pPr>
            <a:r>
              <a:rPr lang="es-419"/>
              <a:t>Presenta varios problemas, que muestran en cierto punto las limitaciones de este enfoque.</a:t>
            </a:r>
            <a:endParaRPr/>
          </a:p>
          <a:p>
            <a:pPr indent="0" lvl="0" marL="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Juegos</a:t>
            </a:r>
            <a:endParaRPr/>
          </a:p>
        </p:txBody>
      </p:sp>
      <p:sp>
        <p:nvSpPr>
          <p:cNvPr id="537" name="Google Shape;537;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Costo energético (muy alto, al igual que Dota 2 y AlphaGo)</a:t>
            </a:r>
            <a:endParaRPr/>
          </a:p>
          <a:p>
            <a:pPr indent="-342900" lvl="0" marL="457200" rtl="0" algn="l">
              <a:spcBef>
                <a:spcPts val="1200"/>
              </a:spcBef>
              <a:spcAft>
                <a:spcPts val="0"/>
              </a:spcAft>
              <a:buSzPts val="1800"/>
              <a:buChar char="●"/>
            </a:pPr>
            <a:r>
              <a:rPr lang="es-419"/>
              <a:t>Según el paper de AlphaStar, se usaron: 32 TPUs (3era gen) en 44 días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0"/>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sz="3600"/>
              <a:t>Más allá de los juegos</a:t>
            </a:r>
            <a:endParaRPr sz="3600"/>
          </a:p>
          <a:p>
            <a:pPr indent="0" lvl="0" marL="0" rtl="0" algn="ctr">
              <a:spcBef>
                <a:spcPts val="0"/>
              </a:spcBef>
              <a:spcAft>
                <a:spcPts val="0"/>
              </a:spcAft>
              <a:buNone/>
            </a:pPr>
            <a:r>
              <a:t/>
            </a:r>
            <a:endParaRPr/>
          </a:p>
        </p:txBody>
      </p:sp>
      <p:sp>
        <p:nvSpPr>
          <p:cNvPr id="543" name="Google Shape;543;p8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s-419"/>
              <a:t>Los juegos son buenos para probar nuevos enfoques y ver el funcionamiento y limitaciones con entornos acotados.</a:t>
            </a:r>
            <a:endParaRPr/>
          </a:p>
          <a:p>
            <a:pPr indent="0" lvl="0" marL="0" rtl="0" algn="l">
              <a:spcBef>
                <a:spcPts val="1200"/>
              </a:spcBef>
              <a:spcAft>
                <a:spcPts val="0"/>
              </a:spcAft>
              <a:buNone/>
            </a:pPr>
            <a:r>
              <a:rPr lang="es-419"/>
              <a:t>No obstante, lo ideal es usar esos enfoques en aplicaciones más abarcativas.</a:t>
            </a:r>
            <a:endParaRPr/>
          </a:p>
          <a:p>
            <a:pPr indent="0" lvl="0" marL="0" rtl="0" algn="l">
              <a:spcBef>
                <a:spcPts val="1200"/>
              </a:spcBef>
              <a:spcAft>
                <a:spcPts val="0"/>
              </a:spcAft>
              <a:buNone/>
            </a:pPr>
            <a:r>
              <a:rPr lang="es-419"/>
              <a:t>Vemos algunas aplicaciones variadas.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Recomendadores</a:t>
            </a:r>
            <a:endParaRPr/>
          </a:p>
        </p:txBody>
      </p:sp>
      <p:sp>
        <p:nvSpPr>
          <p:cNvPr id="549" name="Google Shape;549;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419"/>
              <a:t>Spotify </a:t>
            </a:r>
            <a:r>
              <a:rPr lang="es-419" u="sng">
                <a:solidFill>
                  <a:schemeClr val="hlink"/>
                </a:solidFill>
                <a:hlinkClick r:id="rId3"/>
              </a:rPr>
              <a:t>usa aprendizaje por refuerzos para diversificar recomendaciones de temas musicales</a:t>
            </a:r>
            <a:r>
              <a:rPr lang="es-419"/>
              <a:t>, dada una representación de la sesión del usuario</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419"/>
              <a:t>Algoritmo: REINFORCE</a:t>
            </a:r>
            <a:endParaRPr/>
          </a:p>
          <a:p>
            <a:pPr indent="0" lvl="0" marL="0" rtl="0" algn="l">
              <a:spcBef>
                <a:spcPts val="1200"/>
              </a:spcBef>
              <a:spcAft>
                <a:spcPts val="0"/>
              </a:spcAft>
              <a:buNone/>
            </a:pPr>
            <a:r>
              <a:rPr lang="es-419"/>
              <a:t>𝑡 ∼ 𝜋 (·|𝑠) (t es el tema musical, s es la </a:t>
            </a:r>
            <a:r>
              <a:rPr lang="es-419"/>
              <a:t>sesión del usuario u</a:t>
            </a:r>
            <a:r>
              <a:rPr lang="es-419"/>
              <a:t>)</a:t>
            </a:r>
            <a:endParaRPr/>
          </a:p>
          <a:p>
            <a:pPr indent="0" lvl="0" marL="0" rtl="0" algn="l">
              <a:spcBef>
                <a:spcPts val="1200"/>
              </a:spcBef>
              <a:spcAft>
                <a:spcPts val="0"/>
              </a:spcAft>
              <a:buNone/>
            </a:pPr>
            <a:r>
              <a:rPr lang="es-419"/>
              <a:t>𝑟 </a:t>
            </a:r>
            <a:r>
              <a:rPr i="1" lang="es-419"/>
              <a:t>∈ {0,1} </a:t>
            </a:r>
            <a:r>
              <a:rPr lang="es-419"/>
              <a:t>(0 si el usuario saltó el tema, 1 en caso contrario)</a:t>
            </a:r>
            <a:endParaRPr/>
          </a:p>
          <a:p>
            <a:pPr indent="0" lvl="0" marL="0" rtl="0" algn="l">
              <a:spcBef>
                <a:spcPts val="1200"/>
              </a:spcBef>
              <a:spcAft>
                <a:spcPts val="0"/>
              </a:spcAft>
              <a:buNone/>
            </a:pPr>
            <a:r>
              <a:rPr i="1" lang="es-419"/>
              <a:t>d(t,u) ∈ [0,1]</a:t>
            </a:r>
            <a:r>
              <a:rPr lang="es-419"/>
              <a:t> (cuantifica la diversidad del tema)</a:t>
            </a:r>
            <a:endParaRPr/>
          </a:p>
          <a:p>
            <a:pPr indent="0" lvl="0" marL="0" rtl="0" algn="l">
              <a:spcBef>
                <a:spcPts val="1200"/>
              </a:spcBef>
              <a:spcAft>
                <a:spcPts val="1200"/>
              </a:spcAft>
              <a:buNone/>
            </a:pPr>
            <a:r>
              <a:t/>
            </a:r>
            <a:endParaRPr/>
          </a:p>
        </p:txBody>
      </p:sp>
      <p:pic>
        <p:nvPicPr>
          <p:cNvPr id="550" name="Google Shape;550;p81"/>
          <p:cNvPicPr preferRelativeResize="0"/>
          <p:nvPr/>
        </p:nvPicPr>
        <p:blipFill>
          <a:blip r:embed="rId4">
            <a:alphaModFix/>
          </a:blip>
          <a:stretch>
            <a:fillRect/>
          </a:stretch>
        </p:blipFill>
        <p:spPr>
          <a:xfrm>
            <a:off x="1238250" y="1871663"/>
            <a:ext cx="6667500" cy="79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Posible mitigación</a:t>
            </a:r>
            <a:r>
              <a:rPr lang="es-419"/>
              <a:t>: simplificar el problema</a:t>
            </a:r>
            <a:endParaRPr/>
          </a:p>
        </p:txBody>
      </p:sp>
      <p:sp>
        <p:nvSpPr>
          <p:cNvPr id="107" name="Google Shape;107;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Ejemplo: posición del carro</a:t>
            </a:r>
            <a:endParaRPr/>
          </a:p>
          <a:p>
            <a:pPr indent="0" lvl="0" marL="0" rtl="0" algn="l">
              <a:spcBef>
                <a:spcPts val="1200"/>
              </a:spcBef>
              <a:spcAft>
                <a:spcPts val="0"/>
              </a:spcAft>
              <a:buNone/>
            </a:pPr>
            <a:r>
              <a:rPr lang="es-419"/>
              <a:t>La posición     del carrito es</a:t>
            </a:r>
            <a:endParaRPr/>
          </a:p>
          <a:p>
            <a:pPr indent="0" lvl="0" marL="0" rtl="0" algn="l">
              <a:spcBef>
                <a:spcPts val="1200"/>
              </a:spcBef>
              <a:spcAft>
                <a:spcPts val="1200"/>
              </a:spcAft>
              <a:buNone/>
            </a:pPr>
            <a:r>
              <a:rPr lang="es-419"/>
              <a:t>continua, </a:t>
            </a:r>
            <a:endParaRPr/>
          </a:p>
        </p:txBody>
      </p:sp>
      <p:pic>
        <p:nvPicPr>
          <p:cNvPr id="108" name="Google Shape;108;p19"/>
          <p:cNvPicPr preferRelativeResize="0"/>
          <p:nvPr/>
        </p:nvPicPr>
        <p:blipFill rotWithShape="1">
          <a:blip r:embed="rId3">
            <a:alphaModFix/>
          </a:blip>
          <a:srcRect b="0" l="0" r="17871" t="24772"/>
          <a:stretch/>
        </p:blipFill>
        <p:spPr>
          <a:xfrm>
            <a:off x="3321550" y="1211825"/>
            <a:ext cx="4797901" cy="2856424"/>
          </a:xfrm>
          <a:prstGeom prst="rect">
            <a:avLst/>
          </a:prstGeom>
          <a:noFill/>
          <a:ln>
            <a:noFill/>
          </a:ln>
        </p:spPr>
      </p:pic>
      <p:pic>
        <p:nvPicPr>
          <p:cNvPr descr="{&quot;aid&quot;:null,&quot;type&quot;:&quot;$$&quot;,&quot;code&quot;:&quot;$$x\\,\\in\\left[-2.5,2.5\\right]$$&quot;,&quot;backgroundColorModified&quot;:false,&quot;backgroundColor&quot;:&quot;#FFFFFF&quot;,&quot;font&quot;:{&quot;color&quot;:&quot;#695D46&quot;,&quot;family&quot;:&quot;Open Sans&quot;,&quot;size&quot;:18},&quot;id&quot;:&quot;8&quot;,&quot;ts&quot;:1630415600108,&quot;cs&quot;:&quot;+kHfsYRiuMGd/82PR52Aaw==&quot;,&quot;size&quot;:{&quot;width&quot;:149.83333333333334,&quot;height&quot;:24.5}}" id="109" name="Google Shape;109;p19"/>
          <p:cNvPicPr preferRelativeResize="0"/>
          <p:nvPr/>
        </p:nvPicPr>
        <p:blipFill>
          <a:blip r:embed="rId4">
            <a:alphaModFix/>
          </a:blip>
          <a:stretch>
            <a:fillRect/>
          </a:stretch>
        </p:blipFill>
        <p:spPr>
          <a:xfrm>
            <a:off x="1519925" y="2343788"/>
            <a:ext cx="1427163" cy="233363"/>
          </a:xfrm>
          <a:prstGeom prst="rect">
            <a:avLst/>
          </a:prstGeom>
          <a:noFill/>
          <a:ln>
            <a:noFill/>
          </a:ln>
        </p:spPr>
      </p:pic>
      <p:pic>
        <p:nvPicPr>
          <p:cNvPr descr="{&quot;code&quot;:&quot;$$x$$&quot;,&quot;backgroundColor&quot;:&quot;#FFFFFF&quot;,&quot;type&quot;:&quot;$$&quot;,&quot;backgroundColorModified&quot;:false,&quot;id&quot;:&quot;9&quot;,&quot;aid&quot;:null,&quot;font&quot;:{&quot;color&quot;:&quot;#695D46&quot;,&quot;family&quot;:&quot;Open Sans&quot;,&quot;size&quot;:17.5},&quot;ts&quot;:1630415630269,&quot;cs&quot;:&quot;cGhmJm8tTA4BuwlKK/8nFQ==&quot;,&quot;size&quot;:{&quot;width&quot;:12.166666666666666,&quot;height&quot;:11.166666666666666}}" id="110" name="Google Shape;110;p19"/>
          <p:cNvPicPr preferRelativeResize="0"/>
          <p:nvPr/>
        </p:nvPicPr>
        <p:blipFill>
          <a:blip r:embed="rId5">
            <a:alphaModFix/>
          </a:blip>
          <a:stretch>
            <a:fillRect/>
          </a:stretch>
        </p:blipFill>
        <p:spPr>
          <a:xfrm>
            <a:off x="1666425" y="1955850"/>
            <a:ext cx="115888" cy="10636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Recomendadores</a:t>
            </a:r>
            <a:endParaRPr/>
          </a:p>
        </p:txBody>
      </p:sp>
      <p:sp>
        <p:nvSpPr>
          <p:cNvPr id="556" name="Google Shape;556;p8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También </a:t>
            </a:r>
            <a:r>
              <a:rPr lang="es-419" u="sng">
                <a:solidFill>
                  <a:schemeClr val="hlink"/>
                </a:solidFill>
                <a:hlinkClick r:id="rId3"/>
              </a:rPr>
              <a:t>usa algoritmos de bandidos para adaptar esa función</a:t>
            </a:r>
            <a:r>
              <a:rPr lang="es-419"/>
              <a:t> 𝑟 </a:t>
            </a:r>
            <a:r>
              <a:rPr i="1" lang="es-419"/>
              <a:t>∈ {0,1} </a:t>
            </a:r>
            <a:r>
              <a:rPr lang="es-419"/>
              <a:t>en ciertos contextos, según el tipo de usuario y la lista de reproducción.</a:t>
            </a:r>
            <a:endParaRPr/>
          </a:p>
        </p:txBody>
      </p:sp>
      <p:pic>
        <p:nvPicPr>
          <p:cNvPr id="557" name="Google Shape;557;p82"/>
          <p:cNvPicPr preferRelativeResize="0"/>
          <p:nvPr/>
        </p:nvPicPr>
        <p:blipFill>
          <a:blip r:embed="rId4">
            <a:alphaModFix/>
          </a:blip>
          <a:stretch>
            <a:fillRect/>
          </a:stretch>
        </p:blipFill>
        <p:spPr>
          <a:xfrm>
            <a:off x="1238250" y="1976425"/>
            <a:ext cx="6667500" cy="2952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Control</a:t>
            </a:r>
            <a:endParaRPr/>
          </a:p>
        </p:txBody>
      </p:sp>
      <p:sp>
        <p:nvSpPr>
          <p:cNvPr id="563" name="Google Shape;563;p8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u="sng">
                <a:solidFill>
                  <a:schemeClr val="hlink"/>
                </a:solidFill>
                <a:hlinkClick r:id="rId3"/>
              </a:rPr>
              <a:t>Three Springs Tech</a:t>
            </a:r>
            <a:br>
              <a:rPr lang="es-419"/>
            </a:br>
            <a:r>
              <a:rPr lang="es-419"/>
              <a:t>(control de rueda</a:t>
            </a:r>
            <a:br>
              <a:rPr lang="es-419"/>
            </a:br>
            <a:r>
              <a:rPr lang="es-419"/>
              <a:t>recogedora de</a:t>
            </a:r>
            <a:br>
              <a:rPr lang="es-419"/>
            </a:br>
            <a:r>
              <a:rPr lang="es-419"/>
              <a:t>materiales)</a:t>
            </a:r>
            <a:endParaRPr/>
          </a:p>
        </p:txBody>
      </p:sp>
      <p:pic>
        <p:nvPicPr>
          <p:cNvPr id="564" name="Google Shape;564;p83"/>
          <p:cNvPicPr preferRelativeResize="0"/>
          <p:nvPr/>
        </p:nvPicPr>
        <p:blipFill>
          <a:blip r:embed="rId4">
            <a:alphaModFix/>
          </a:blip>
          <a:stretch>
            <a:fillRect/>
          </a:stretch>
        </p:blipFill>
        <p:spPr>
          <a:xfrm>
            <a:off x="2684750" y="463261"/>
            <a:ext cx="6327901" cy="42169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Control</a:t>
            </a:r>
            <a:endParaRPr/>
          </a:p>
        </p:txBody>
      </p:sp>
      <p:sp>
        <p:nvSpPr>
          <p:cNvPr id="570" name="Google Shape;570;p8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Three Springs Tech</a:t>
            </a:r>
            <a:endParaRPr/>
          </a:p>
          <a:p>
            <a:pPr indent="-342900" lvl="0" marL="457200" rtl="0" algn="l">
              <a:spcBef>
                <a:spcPts val="1200"/>
              </a:spcBef>
              <a:spcAft>
                <a:spcPts val="0"/>
              </a:spcAft>
              <a:buSzPts val="1800"/>
              <a:buChar char="●"/>
            </a:pPr>
            <a:r>
              <a:rPr lang="es-419"/>
              <a:t>Utilizan RL para controlar una rueda recogedora.</a:t>
            </a:r>
            <a:endParaRPr/>
          </a:p>
          <a:p>
            <a:pPr indent="-342900" lvl="0" marL="457200" rtl="0" algn="l">
              <a:spcBef>
                <a:spcPts val="0"/>
              </a:spcBef>
              <a:spcAft>
                <a:spcPts val="0"/>
              </a:spcAft>
              <a:buSzPts val="1800"/>
              <a:buChar char="●"/>
            </a:pPr>
            <a:r>
              <a:rPr lang="es-419"/>
              <a:t>Usan algoritmo DDPG debido a las acciones continuas en el control de la rueda.</a:t>
            </a:r>
            <a:endParaRPr/>
          </a:p>
          <a:p>
            <a:pPr indent="-342900" lvl="0" marL="457200" rtl="0" algn="l">
              <a:spcBef>
                <a:spcPts val="0"/>
              </a:spcBef>
              <a:spcAft>
                <a:spcPts val="0"/>
              </a:spcAft>
              <a:buSzPts val="1800"/>
              <a:buChar char="●"/>
            </a:pPr>
            <a:r>
              <a:rPr lang="es-419"/>
              <a:t>Función de recompensa cuyo máximo es la carga del 100%, pero castiga la sobrecarga mucho </a:t>
            </a:r>
            <a:r>
              <a:rPr lang="es-419"/>
              <a:t>más que la sub-carga</a:t>
            </a:r>
            <a:r>
              <a:rPr lang="es-419"/>
              <a: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Control</a:t>
            </a:r>
            <a:endParaRPr/>
          </a:p>
        </p:txBody>
      </p:sp>
      <p:sp>
        <p:nvSpPr>
          <p:cNvPr id="576" name="Google Shape;576;p8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Algoritmo: DDPG</a:t>
            </a:r>
            <a:endParaRPr/>
          </a:p>
          <a:p>
            <a:pPr indent="0" lvl="0" marL="0" rtl="0" algn="l">
              <a:spcBef>
                <a:spcPts val="1200"/>
              </a:spcBef>
              <a:spcAft>
                <a:spcPts val="0"/>
              </a:spcAft>
              <a:buNone/>
            </a:pPr>
            <a:r>
              <a:rPr lang="es-419"/>
              <a:t>Estado</a:t>
            </a:r>
            <a:endParaRPr/>
          </a:p>
          <a:p>
            <a:pPr indent="-342900" lvl="0" marL="457200" rtl="0" algn="l">
              <a:spcBef>
                <a:spcPts val="1200"/>
              </a:spcBef>
              <a:spcAft>
                <a:spcPts val="0"/>
              </a:spcAft>
              <a:buSzPts val="1800"/>
              <a:buChar char="●"/>
            </a:pPr>
            <a:r>
              <a:rPr lang="es-419"/>
              <a:t>Perfil que representa lo que hay delante de la rueda.</a:t>
            </a:r>
            <a:endParaRPr b="1"/>
          </a:p>
          <a:p>
            <a:pPr indent="-342900" lvl="0" marL="457200" rtl="0" algn="l">
              <a:spcBef>
                <a:spcPts val="0"/>
              </a:spcBef>
              <a:spcAft>
                <a:spcPts val="0"/>
              </a:spcAft>
              <a:buSzPts val="1800"/>
              <a:buChar char="●"/>
            </a:pPr>
            <a:r>
              <a:rPr lang="es-419"/>
              <a:t>Presión hidráulica de la rueda.</a:t>
            </a:r>
            <a:endParaRPr b="1"/>
          </a:p>
          <a:p>
            <a:pPr indent="-342900" lvl="0" marL="457200" rtl="0" algn="l">
              <a:spcBef>
                <a:spcPts val="0"/>
              </a:spcBef>
              <a:spcAft>
                <a:spcPts val="0"/>
              </a:spcAft>
              <a:buSzPts val="1800"/>
              <a:buChar char="●"/>
            </a:pPr>
            <a:r>
              <a:rPr lang="es-419"/>
              <a:t>Indicador de la carga que está recogiendo.</a:t>
            </a:r>
            <a:endParaRPr b="1"/>
          </a:p>
          <a:p>
            <a:pPr indent="0" lvl="0" marL="0" rtl="0" algn="l">
              <a:spcBef>
                <a:spcPts val="1200"/>
              </a:spcBef>
              <a:spcAft>
                <a:spcPts val="0"/>
              </a:spcAft>
              <a:buNone/>
            </a:pPr>
            <a:r>
              <a:rPr lang="es-419"/>
              <a:t>Acciones</a:t>
            </a:r>
            <a:endParaRPr/>
          </a:p>
          <a:p>
            <a:pPr indent="-342900" lvl="0" marL="457200" rtl="0" algn="l">
              <a:spcBef>
                <a:spcPts val="1200"/>
              </a:spcBef>
              <a:spcAft>
                <a:spcPts val="0"/>
              </a:spcAft>
              <a:buSzPts val="1800"/>
              <a:buChar char="●"/>
            </a:pPr>
            <a:r>
              <a:rPr lang="es-419"/>
              <a:t>Velocidad de giro.</a:t>
            </a:r>
            <a:endParaRPr/>
          </a:p>
          <a:p>
            <a:pPr indent="-342900" lvl="0" marL="457200" rtl="0" algn="l">
              <a:spcBef>
                <a:spcPts val="0"/>
              </a:spcBef>
              <a:spcAft>
                <a:spcPts val="0"/>
              </a:spcAft>
              <a:buSzPts val="1800"/>
              <a:buChar char="●"/>
            </a:pPr>
            <a:r>
              <a:rPr lang="es-419"/>
              <a:t>Velocidad de movimiento de la rueda.</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Salud</a:t>
            </a:r>
            <a:endParaRPr/>
          </a:p>
        </p:txBody>
      </p:sp>
      <p:sp>
        <p:nvSpPr>
          <p:cNvPr id="582" name="Google Shape;582;p8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Tratamiento de pacientes con HIV (</a:t>
            </a:r>
            <a:r>
              <a:rPr lang="es-419" u="sng">
                <a:solidFill>
                  <a:schemeClr val="hlink"/>
                </a:solidFill>
                <a:hlinkClick r:id="rId3"/>
              </a:rPr>
              <a:t>fuente</a:t>
            </a:r>
            <a:r>
              <a:rPr lang="es-419"/>
              <a:t>)</a:t>
            </a:r>
            <a:endParaRPr/>
          </a:p>
          <a:p>
            <a:pPr indent="-342900" lvl="0" marL="457200" rtl="0" algn="l">
              <a:spcBef>
                <a:spcPts val="1200"/>
              </a:spcBef>
              <a:spcAft>
                <a:spcPts val="0"/>
              </a:spcAft>
              <a:buSzPts val="1800"/>
              <a:buChar char="●"/>
            </a:pPr>
            <a:r>
              <a:rPr lang="es-419"/>
              <a:t>Objetivo: incrementar la eficacia en las terapias de tratamientos con drogas antirretrovirales en pacientes con HIV.</a:t>
            </a:r>
            <a:endParaRPr/>
          </a:p>
          <a:p>
            <a:pPr indent="-342900" lvl="0" marL="457200" rtl="0" algn="l">
              <a:spcBef>
                <a:spcPts val="0"/>
              </a:spcBef>
              <a:spcAft>
                <a:spcPts val="0"/>
              </a:spcAft>
              <a:buSzPts val="1800"/>
              <a:buChar char="●"/>
            </a:pPr>
            <a:r>
              <a:rPr lang="es-419"/>
              <a:t>Terapia: combinación de drogas antirretrovirales suministradas al paciente. Estos tratamientos son a largo plazo, y dependen de variables como la carga viral del paciente, y su sistema inmune.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Salud</a:t>
            </a:r>
            <a:endParaRPr/>
          </a:p>
        </p:txBody>
      </p:sp>
      <p:sp>
        <p:nvSpPr>
          <p:cNvPr id="588" name="Google Shape;588;p8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Enfoque de RL</a:t>
            </a:r>
            <a:br>
              <a:rPr lang="es-419"/>
            </a:br>
            <a:r>
              <a:rPr lang="es-419"/>
              <a:t>propuesto</a:t>
            </a:r>
            <a:endParaRPr/>
          </a:p>
        </p:txBody>
      </p:sp>
      <p:pic>
        <p:nvPicPr>
          <p:cNvPr id="589" name="Google Shape;589;p87"/>
          <p:cNvPicPr preferRelativeResize="0"/>
          <p:nvPr/>
        </p:nvPicPr>
        <p:blipFill>
          <a:blip r:embed="rId3">
            <a:alphaModFix/>
          </a:blip>
          <a:stretch>
            <a:fillRect/>
          </a:stretch>
        </p:blipFill>
        <p:spPr>
          <a:xfrm>
            <a:off x="2354650" y="780050"/>
            <a:ext cx="6714150" cy="39246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Salud</a:t>
            </a:r>
            <a:endParaRPr/>
          </a:p>
        </p:txBody>
      </p:sp>
      <p:sp>
        <p:nvSpPr>
          <p:cNvPr id="595" name="Google Shape;595;p8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a:t>Estado</a:t>
            </a:r>
            <a:endParaRPr/>
          </a:p>
          <a:p>
            <a:pPr indent="-342900" lvl="0" marL="457200" rtl="0" algn="l">
              <a:spcBef>
                <a:spcPts val="1200"/>
              </a:spcBef>
              <a:spcAft>
                <a:spcPts val="0"/>
              </a:spcAft>
              <a:buSzPts val="1800"/>
              <a:buChar char="●"/>
            </a:pPr>
            <a:r>
              <a:rPr lang="es-419"/>
              <a:t>Estado fisiológico real del paciente es desconocido. Se estima a partir de una observación de sus defensas, carga viral y mutaciones del virus.</a:t>
            </a:r>
            <a:endParaRPr/>
          </a:p>
          <a:p>
            <a:pPr indent="0" lvl="0" marL="0" rtl="0" algn="l">
              <a:spcBef>
                <a:spcPts val="1200"/>
              </a:spcBef>
              <a:spcAft>
                <a:spcPts val="0"/>
              </a:spcAft>
              <a:buNone/>
            </a:pPr>
            <a:r>
              <a:rPr lang="es-419"/>
              <a:t>Acciones</a:t>
            </a:r>
            <a:endParaRPr/>
          </a:p>
          <a:p>
            <a:pPr indent="-342900" lvl="0" marL="457200" rtl="0" algn="l">
              <a:spcBef>
                <a:spcPts val="1200"/>
              </a:spcBef>
              <a:spcAft>
                <a:spcPts val="0"/>
              </a:spcAft>
              <a:buSzPts val="1800"/>
              <a:buChar char="●"/>
            </a:pPr>
            <a:r>
              <a:rPr lang="es-419"/>
              <a:t>Aplicar una terapia </a:t>
            </a:r>
            <a:r>
              <a:rPr lang="es-419"/>
              <a:t>antirretroviral </a:t>
            </a:r>
            <a:r>
              <a:rPr lang="es-419"/>
              <a:t>en tiempo </a:t>
            </a:r>
            <a:r>
              <a:rPr i="1" lang="es-419"/>
              <a:t>t,</a:t>
            </a:r>
            <a:r>
              <a:rPr lang="es-419"/>
              <a:t> a partir de combinaciones de drogas.</a:t>
            </a:r>
            <a:endParaRPr/>
          </a:p>
          <a:p>
            <a:pPr indent="0" lvl="0" marL="0" rtl="0" algn="l">
              <a:spcBef>
                <a:spcPts val="1200"/>
              </a:spcBef>
              <a:spcAft>
                <a:spcPts val="0"/>
              </a:spcAft>
              <a:buNone/>
            </a:pPr>
            <a:r>
              <a:rPr lang="es-419"/>
              <a:t>Recompensa</a:t>
            </a:r>
            <a:endParaRPr/>
          </a:p>
          <a:p>
            <a:pPr indent="-342900" lvl="0" marL="457200" rtl="0" algn="l">
              <a:spcBef>
                <a:spcPts val="1200"/>
              </a:spcBef>
              <a:spcAft>
                <a:spcPts val="0"/>
              </a:spcAft>
              <a:buSzPts val="1800"/>
              <a:buChar char="●"/>
            </a:pPr>
            <a:r>
              <a:rPr lang="es-419"/>
              <a:t>En función de si la terapia tiene efecto, ej.: si bajó la carga viral.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Salud</a:t>
            </a:r>
            <a:endParaRPr/>
          </a:p>
        </p:txBody>
      </p:sp>
      <p:sp>
        <p:nvSpPr>
          <p:cNvPr id="601" name="Google Shape;601;p8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El agente se entrena a partir de una </a:t>
            </a:r>
            <a:r>
              <a:rPr lang="es-419" u="sng">
                <a:solidFill>
                  <a:schemeClr val="hlink"/>
                </a:solidFill>
                <a:hlinkClick r:id="rId3"/>
              </a:rPr>
              <a:t>base de datos pública, anonimizada y aportada voluntariamente</a:t>
            </a:r>
            <a:r>
              <a:rPr lang="es-419"/>
              <a:t> por &gt;100.000 pacientes y sus tratamientos del HIV.</a:t>
            </a:r>
            <a:endParaRPr/>
          </a:p>
          <a:p>
            <a:pPr indent="-342900" lvl="0" marL="457200" rtl="0" algn="l">
              <a:spcBef>
                <a:spcPts val="0"/>
              </a:spcBef>
              <a:spcAft>
                <a:spcPts val="0"/>
              </a:spcAft>
              <a:buSzPts val="1800"/>
              <a:buChar char="●"/>
            </a:pPr>
            <a:r>
              <a:rPr lang="es-419"/>
              <a:t>Se toma a cada paso de tiempo como una instancia de aplicación de terapia y sus correspondientes mediciones posteriores.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Salud</a:t>
            </a:r>
            <a:endParaRPr/>
          </a:p>
        </p:txBody>
      </p:sp>
      <p:sp>
        <p:nvSpPr>
          <p:cNvPr id="607" name="Google Shape;607;p9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Los autores reportan resultados promisorios de combinar este enfoque con agrupamiento de pacientes similares, permitiendo obtener predicciones sobre </a:t>
            </a:r>
            <a:r>
              <a:rPr lang="es-419"/>
              <a:t>cómo funcionará un determinado tratamiento</a:t>
            </a:r>
            <a:r>
              <a:rPr lang="es-419"/>
              <a:t>.</a:t>
            </a:r>
            <a:endParaRPr/>
          </a:p>
          <a:p>
            <a:pPr indent="-342900" lvl="0" marL="457200" rtl="0" algn="l">
              <a:spcBef>
                <a:spcPts val="0"/>
              </a:spcBef>
              <a:spcAft>
                <a:spcPts val="0"/>
              </a:spcAft>
              <a:buSzPts val="1800"/>
              <a:buChar char="●"/>
            </a:pPr>
            <a:r>
              <a:rPr lang="es-419"/>
              <a:t>Dado que involucramos pacientes, el uso de este tipo de aplicaciones debe supervisarse por expertos y considerarse como una forma de refinar tratamientos existentes (</a:t>
            </a:r>
            <a:r>
              <a:rPr lang="es-419" u="sng">
                <a:solidFill>
                  <a:schemeClr val="accent5"/>
                </a:solidFill>
                <a:hlinkClick r:id="rId3">
                  <a:extLst>
                    <a:ext uri="{A12FA001-AC4F-418D-AE19-62706E023703}">
                      <ahyp:hlinkClr val="tx"/>
                    </a:ext>
                  </a:extLst>
                </a:hlinkClick>
              </a:rPr>
              <a:t>fuente</a:t>
            </a:r>
            <a:r>
              <a:rPr lang="es-419"/>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Control de tráfico</a:t>
            </a:r>
            <a:endParaRPr/>
          </a:p>
        </p:txBody>
      </p:sp>
      <p:sp>
        <p:nvSpPr>
          <p:cNvPr id="613" name="Google Shape;613;p9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Control de semáforos (</a:t>
            </a:r>
            <a:r>
              <a:rPr lang="es-419" u="sng">
                <a:solidFill>
                  <a:schemeClr val="hlink"/>
                </a:solidFill>
                <a:hlinkClick r:id="rId3"/>
              </a:rPr>
              <a:t>fuente 1</a:t>
            </a:r>
            <a:r>
              <a:rPr lang="es-419"/>
              <a:t>, </a:t>
            </a:r>
            <a:r>
              <a:rPr lang="es-419" u="sng">
                <a:solidFill>
                  <a:schemeClr val="hlink"/>
                </a:solidFill>
                <a:hlinkClick r:id="rId4"/>
              </a:rPr>
              <a:t>2</a:t>
            </a:r>
            <a:r>
              <a:rPr lang="es-419"/>
              <a:t>)</a:t>
            </a:r>
            <a:endParaRPr/>
          </a:p>
          <a:p>
            <a:pPr indent="-342900" lvl="0" marL="457200" rtl="0" algn="l">
              <a:spcBef>
                <a:spcPts val="1200"/>
              </a:spcBef>
              <a:spcAft>
                <a:spcPts val="0"/>
              </a:spcAft>
              <a:buSzPts val="1800"/>
              <a:buChar char="●"/>
            </a:pPr>
            <a:r>
              <a:rPr lang="es-419"/>
              <a:t>Puede modelarse en única intersección o en una red de semáforos.</a:t>
            </a:r>
            <a:endParaRPr/>
          </a:p>
          <a:p>
            <a:pPr indent="0" lvl="0" marL="0" rtl="0" algn="l">
              <a:spcBef>
                <a:spcPts val="1200"/>
              </a:spcBef>
              <a:spcAft>
                <a:spcPts val="1200"/>
              </a:spcAft>
              <a:buNone/>
            </a:pPr>
            <a:r>
              <a:t/>
            </a:r>
            <a:endParaRPr/>
          </a:p>
        </p:txBody>
      </p:sp>
      <p:pic>
        <p:nvPicPr>
          <p:cNvPr id="614" name="Google Shape;614;p91"/>
          <p:cNvPicPr preferRelativeResize="0"/>
          <p:nvPr/>
        </p:nvPicPr>
        <p:blipFill>
          <a:blip r:embed="rId5">
            <a:alphaModFix/>
          </a:blip>
          <a:stretch>
            <a:fillRect/>
          </a:stretch>
        </p:blipFill>
        <p:spPr>
          <a:xfrm>
            <a:off x="1096350" y="2121075"/>
            <a:ext cx="6646501" cy="284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Posible mitigación: simplificar el problema</a:t>
            </a:r>
            <a:endParaRPr/>
          </a:p>
          <a:p>
            <a:pPr indent="0" lvl="0" marL="0" rtl="0" algn="l">
              <a:spcBef>
                <a:spcPts val="0"/>
              </a:spcBef>
              <a:spcAft>
                <a:spcPts val="0"/>
              </a:spcAft>
              <a:buNone/>
            </a:pPr>
            <a:r>
              <a:t/>
            </a:r>
            <a:endParaRPr/>
          </a:p>
        </p:txBody>
      </p:sp>
      <p:sp>
        <p:nvSpPr>
          <p:cNvPr id="116" name="Google Shape;116;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Transformamos 				   en					(es decir, discretizamos)  </a:t>
            </a:r>
            <a:endParaRPr/>
          </a:p>
          <a:p>
            <a:pPr indent="0" lvl="0" marL="0" rtl="0" algn="l">
              <a:spcBef>
                <a:spcPts val="1200"/>
              </a:spcBef>
              <a:spcAft>
                <a:spcPts val="1200"/>
              </a:spcAft>
              <a:buNone/>
            </a:pPr>
            <a:r>
              <a:rPr lang="es-419"/>
              <a:t>Podemos hacer algo similar para los demás estados</a:t>
            </a:r>
            <a:endParaRPr/>
          </a:p>
        </p:txBody>
      </p:sp>
      <p:pic>
        <p:nvPicPr>
          <p:cNvPr id="117" name="Google Shape;117;p20"/>
          <p:cNvPicPr preferRelativeResize="0"/>
          <p:nvPr/>
        </p:nvPicPr>
        <p:blipFill>
          <a:blip r:embed="rId3">
            <a:alphaModFix/>
          </a:blip>
          <a:stretch>
            <a:fillRect/>
          </a:stretch>
        </p:blipFill>
        <p:spPr>
          <a:xfrm>
            <a:off x="1717163" y="2346225"/>
            <a:ext cx="5305425" cy="2305050"/>
          </a:xfrm>
          <a:prstGeom prst="rect">
            <a:avLst/>
          </a:prstGeom>
          <a:noFill/>
          <a:ln>
            <a:noFill/>
          </a:ln>
        </p:spPr>
      </p:pic>
      <p:pic>
        <p:nvPicPr>
          <p:cNvPr descr="{&quot;id&quot;:&quot;10&quot;,&quot;type&quot;:&quot;$$&quot;,&quot;aid&quot;:null,&quot;code&quot;:&quot;$$x\\,\\in\\left[-2.5,2.5\\right]$$&quot;,&quot;backgroundColor&quot;:&quot;#FFFFFF&quot;,&quot;font&quot;:{&quot;color&quot;:&quot;#695D46&quot;,&quot;family&quot;:&quot;Open Sans&quot;,&quot;size&quot;:18},&quot;backgroundColorModified&quot;:false,&quot;ts&quot;:1630415697215,&quot;cs&quot;:&quot;ufJsWuUHjHB25jg5K6DtoA==&quot;,&quot;size&quot;:{&quot;width&quot;:149.83333333333334,&quot;height&quot;:24.5}}" id="118" name="Google Shape;118;p20"/>
          <p:cNvPicPr preferRelativeResize="0"/>
          <p:nvPr/>
        </p:nvPicPr>
        <p:blipFill>
          <a:blip r:embed="rId4">
            <a:alphaModFix/>
          </a:blip>
          <a:stretch>
            <a:fillRect/>
          </a:stretch>
        </p:blipFill>
        <p:spPr>
          <a:xfrm>
            <a:off x="2230925" y="1374850"/>
            <a:ext cx="1427163" cy="233363"/>
          </a:xfrm>
          <a:prstGeom prst="rect">
            <a:avLst/>
          </a:prstGeom>
          <a:noFill/>
          <a:ln>
            <a:noFill/>
          </a:ln>
        </p:spPr>
      </p:pic>
      <p:pic>
        <p:nvPicPr>
          <p:cNvPr descr="{&quot;backgroundColor&quot;:&quot;#FFFFFF&quot;,&quot;id&quot;:&quot;11&quot;,&quot;aid&quot;:null,&quot;type&quot;:&quot;$$&quot;,&quot;code&quot;:&quot;$$x\\,\\in\\left\\{1,2,3,4,5\\right\\}$$&quot;,&quot;backgroundColorModified&quot;:false,&quot;font&quot;:{&quot;size&quot;:18,&quot;color&quot;:&quot;#695D46&quot;,&quot;family&quot;:&quot;Open Sans&quot;},&quot;ts&quot;:1630415754241,&quot;cs&quot;:&quot;LN6/aA6V5zX7/2uuaYoJVQ==&quot;,&quot;size&quot;:{&quot;width&quot;:174,&quot;height&quot;:24.5}}" id="119" name="Google Shape;119;p20"/>
          <p:cNvPicPr preferRelativeResize="0"/>
          <p:nvPr/>
        </p:nvPicPr>
        <p:blipFill>
          <a:blip r:embed="rId5">
            <a:alphaModFix/>
          </a:blip>
          <a:stretch>
            <a:fillRect/>
          </a:stretch>
        </p:blipFill>
        <p:spPr>
          <a:xfrm>
            <a:off x="4169125" y="1374850"/>
            <a:ext cx="1657350" cy="23336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Control de tráfico</a:t>
            </a:r>
            <a:endParaRPr/>
          </a:p>
        </p:txBody>
      </p:sp>
      <p:sp>
        <p:nvSpPr>
          <p:cNvPr id="620" name="Google Shape;620;p9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419"/>
              <a:t>Estado</a:t>
            </a:r>
            <a:endParaRPr/>
          </a:p>
          <a:p>
            <a:pPr indent="-325755" lvl="0" marL="457200" rtl="0" algn="l">
              <a:spcBef>
                <a:spcPts val="1200"/>
              </a:spcBef>
              <a:spcAft>
                <a:spcPts val="0"/>
              </a:spcAft>
              <a:buSzPct val="100000"/>
              <a:buChar char="●"/>
            </a:pPr>
            <a:r>
              <a:rPr lang="es-419"/>
              <a:t>Involucra variables como la posición en la calle de cada auto o la cantidad de autos en cola. Se procesan con redes neuronales y a partir de imágenes u otras características.</a:t>
            </a:r>
            <a:endParaRPr/>
          </a:p>
          <a:p>
            <a:pPr indent="0" lvl="0" marL="0" rtl="0" algn="l">
              <a:spcBef>
                <a:spcPts val="1200"/>
              </a:spcBef>
              <a:spcAft>
                <a:spcPts val="0"/>
              </a:spcAft>
              <a:buNone/>
            </a:pPr>
            <a:r>
              <a:rPr lang="es-419"/>
              <a:t>Acciones</a:t>
            </a:r>
            <a:endParaRPr/>
          </a:p>
          <a:p>
            <a:pPr indent="-325755" lvl="0" marL="457200" rtl="0" algn="l">
              <a:spcBef>
                <a:spcPts val="1200"/>
              </a:spcBef>
              <a:spcAft>
                <a:spcPts val="0"/>
              </a:spcAft>
              <a:buSzPct val="100000"/>
              <a:buChar char="●"/>
            </a:pPr>
            <a:r>
              <a:rPr lang="es-419"/>
              <a:t>Involucran cambiar (o mantener) las fases en la dirección de tráfico.</a:t>
            </a:r>
            <a:endParaRPr/>
          </a:p>
          <a:p>
            <a:pPr indent="0" lvl="0" marL="0" rtl="0" algn="l">
              <a:spcBef>
                <a:spcPts val="1200"/>
              </a:spcBef>
              <a:spcAft>
                <a:spcPts val="0"/>
              </a:spcAft>
              <a:buNone/>
            </a:pPr>
            <a:r>
              <a:rPr lang="es-419"/>
              <a:t>Recompensa</a:t>
            </a:r>
            <a:endParaRPr/>
          </a:p>
          <a:p>
            <a:pPr indent="-325755" lvl="0" marL="457200" rtl="0" algn="l">
              <a:spcBef>
                <a:spcPts val="1200"/>
              </a:spcBef>
              <a:spcAft>
                <a:spcPts val="0"/>
              </a:spcAft>
              <a:buSzPct val="100000"/>
              <a:buChar char="●"/>
            </a:pPr>
            <a:r>
              <a:rPr lang="es-419"/>
              <a:t>Relacionada a la demora total, frenadas, flujo de tráfico.</a:t>
            </a:r>
            <a:endParaRPr/>
          </a:p>
          <a:p>
            <a:pPr indent="0" lvl="0" marL="0" rtl="0" algn="l">
              <a:spcBef>
                <a:spcPts val="1200"/>
              </a:spcBef>
              <a:spcAft>
                <a:spcPts val="0"/>
              </a:spcAft>
              <a:buNone/>
            </a:pPr>
            <a:r>
              <a:rPr lang="es-419"/>
              <a:t>Pasos de tiempo suelen llevar “fracciones” como 0.5, 1 o 5 segundos. </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Calendarización y simulaciones de escenarios</a:t>
            </a:r>
            <a:endParaRPr/>
          </a:p>
        </p:txBody>
      </p:sp>
      <p:pic>
        <p:nvPicPr>
          <p:cNvPr id="626" name="Google Shape;626;p93"/>
          <p:cNvPicPr preferRelativeResize="0"/>
          <p:nvPr/>
        </p:nvPicPr>
        <p:blipFill>
          <a:blip r:embed="rId3">
            <a:alphaModFix/>
          </a:blip>
          <a:stretch>
            <a:fillRect/>
          </a:stretch>
        </p:blipFill>
        <p:spPr>
          <a:xfrm>
            <a:off x="2178775" y="1036175"/>
            <a:ext cx="5397949" cy="3894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4"/>
          <p:cNvSpPr txBox="1"/>
          <p:nvPr>
            <p:ph type="title"/>
          </p:nvPr>
        </p:nvSpPr>
        <p:spPr>
          <a:xfrm>
            <a:off x="265500" y="1039675"/>
            <a:ext cx="4045200" cy="167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sz="3600"/>
              <a:t>Transferencia a entornos reales (sim2real)</a:t>
            </a:r>
            <a:endParaRPr sz="3600"/>
          </a:p>
          <a:p>
            <a:pPr indent="0" lvl="0" marL="0" rtl="0" algn="ctr">
              <a:spcBef>
                <a:spcPts val="0"/>
              </a:spcBef>
              <a:spcAft>
                <a:spcPts val="0"/>
              </a:spcAft>
              <a:buNone/>
            </a:pPr>
            <a:r>
              <a:t/>
            </a:r>
            <a:endParaRPr/>
          </a:p>
        </p:txBody>
      </p:sp>
      <p:sp>
        <p:nvSpPr>
          <p:cNvPr id="632" name="Google Shape;632;p9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Entrenar modelos en simulación es barato</a:t>
            </a:r>
            <a:endParaRPr/>
          </a:p>
          <a:p>
            <a:pPr indent="0" lvl="0" marL="0" rtl="0" algn="l">
              <a:spcBef>
                <a:spcPts val="1200"/>
              </a:spcBef>
              <a:spcAft>
                <a:spcPts val="0"/>
              </a:spcAft>
              <a:buNone/>
            </a:pPr>
            <a:r>
              <a:rPr lang="es-419"/>
              <a:t>Obtener experiencia de entornos reales es muy costoso</a:t>
            </a:r>
            <a:endParaRPr/>
          </a:p>
          <a:p>
            <a:pPr indent="0" lvl="0" marL="0" rtl="0" algn="l">
              <a:spcBef>
                <a:spcPts val="1200"/>
              </a:spcBef>
              <a:spcAft>
                <a:spcPts val="0"/>
              </a:spcAft>
              <a:buNone/>
            </a:pPr>
            <a:r>
              <a:rPr lang="es-419"/>
              <a:t>¿Cómo transferimos lo entrenado para que funcione en un entorno real?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Transferencia a entornos reales</a:t>
            </a:r>
            <a:endParaRPr/>
          </a:p>
          <a:p>
            <a:pPr indent="0" lvl="0" marL="0" rtl="0" algn="l">
              <a:spcBef>
                <a:spcPts val="0"/>
              </a:spcBef>
              <a:spcAft>
                <a:spcPts val="0"/>
              </a:spcAft>
              <a:buNone/>
            </a:pPr>
            <a:r>
              <a:t/>
            </a:r>
            <a:endParaRPr/>
          </a:p>
        </p:txBody>
      </p:sp>
      <p:sp>
        <p:nvSpPr>
          <p:cNvPr id="638" name="Google Shape;638;p9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Algunas técnicas:</a:t>
            </a:r>
            <a:endParaRPr/>
          </a:p>
          <a:p>
            <a:pPr indent="-342900" lvl="0" marL="457200" rtl="0" algn="l">
              <a:spcBef>
                <a:spcPts val="1200"/>
              </a:spcBef>
              <a:spcAft>
                <a:spcPts val="0"/>
              </a:spcAft>
              <a:buSzPts val="1800"/>
              <a:buChar char="●"/>
            </a:pPr>
            <a:r>
              <a:rPr lang="es-419"/>
              <a:t>Imitation learning</a:t>
            </a:r>
            <a:endParaRPr/>
          </a:p>
          <a:p>
            <a:pPr indent="-342900" lvl="0" marL="457200" rtl="0" algn="l">
              <a:spcBef>
                <a:spcPts val="0"/>
              </a:spcBef>
              <a:spcAft>
                <a:spcPts val="0"/>
              </a:spcAft>
              <a:buSzPts val="1800"/>
              <a:buChar char="●"/>
            </a:pPr>
            <a:r>
              <a:rPr lang="es-419"/>
              <a:t>Domain adaptation</a:t>
            </a:r>
            <a:endParaRPr/>
          </a:p>
          <a:p>
            <a:pPr indent="-342900" lvl="0" marL="457200" rtl="0" algn="l">
              <a:spcBef>
                <a:spcPts val="0"/>
              </a:spcBef>
              <a:spcAft>
                <a:spcPts val="0"/>
              </a:spcAft>
              <a:buSzPts val="1800"/>
              <a:buChar char="●"/>
            </a:pPr>
            <a:r>
              <a:rPr lang="es-419"/>
              <a:t>Domain randomization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Transferencia a entornos reales</a:t>
            </a:r>
            <a:endParaRPr/>
          </a:p>
        </p:txBody>
      </p:sp>
      <p:sp>
        <p:nvSpPr>
          <p:cNvPr id="644" name="Google Shape;644;p9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Imitation learning (</a:t>
            </a:r>
            <a:r>
              <a:rPr lang="es-419" u="sng">
                <a:solidFill>
                  <a:schemeClr val="hlink"/>
                </a:solidFill>
                <a:hlinkClick r:id="rId3"/>
              </a:rPr>
              <a:t>fuente</a:t>
            </a:r>
            <a:r>
              <a:rPr lang="es-419"/>
              <a:t>)</a:t>
            </a:r>
            <a:endParaRPr/>
          </a:p>
        </p:txBody>
      </p:sp>
      <p:pic>
        <p:nvPicPr>
          <p:cNvPr id="645" name="Google Shape;645;p96"/>
          <p:cNvPicPr preferRelativeResize="0"/>
          <p:nvPr/>
        </p:nvPicPr>
        <p:blipFill>
          <a:blip r:embed="rId4">
            <a:alphaModFix/>
          </a:blip>
          <a:stretch>
            <a:fillRect/>
          </a:stretch>
        </p:blipFill>
        <p:spPr>
          <a:xfrm>
            <a:off x="1229475" y="1704400"/>
            <a:ext cx="6685050" cy="30988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Transferencia a entornos reales</a:t>
            </a:r>
            <a:endParaRPr/>
          </a:p>
          <a:p>
            <a:pPr indent="0" lvl="0" marL="0" rtl="0" algn="l">
              <a:spcBef>
                <a:spcPts val="0"/>
              </a:spcBef>
              <a:spcAft>
                <a:spcPts val="0"/>
              </a:spcAft>
              <a:buNone/>
            </a:pPr>
            <a:r>
              <a:t/>
            </a:r>
            <a:endParaRPr/>
          </a:p>
        </p:txBody>
      </p:sp>
      <p:sp>
        <p:nvSpPr>
          <p:cNvPr id="651" name="Google Shape;651;p9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Problema con imitation learning: </a:t>
            </a:r>
            <a:r>
              <a:rPr lang="es-419"/>
              <a:t>“distributional shift”: se asume que los datos son IID cuando en realidad dependen de muchas interacciones anteriores.</a:t>
            </a:r>
            <a:endParaRPr/>
          </a:p>
          <a:p>
            <a:pPr indent="-342900" lvl="0" marL="457200" rtl="0" algn="l">
              <a:spcBef>
                <a:spcPts val="0"/>
              </a:spcBef>
              <a:spcAft>
                <a:spcPts val="0"/>
              </a:spcAft>
              <a:buSzPts val="1800"/>
              <a:buChar char="●"/>
            </a:pPr>
            <a:r>
              <a:rPr lang="es-419"/>
              <a:t>No obstante, usarlas para pre-entrenar y luego usar un algoritmo de RL tradicional puede resultar de mucha utilidad.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Transferencia a entornos reales</a:t>
            </a:r>
            <a:endParaRPr/>
          </a:p>
          <a:p>
            <a:pPr indent="0" lvl="0" marL="0" rtl="0" algn="l">
              <a:spcBef>
                <a:spcPts val="0"/>
              </a:spcBef>
              <a:spcAft>
                <a:spcPts val="0"/>
              </a:spcAft>
              <a:buNone/>
            </a:pPr>
            <a:r>
              <a:t/>
            </a:r>
            <a:endParaRPr/>
          </a:p>
        </p:txBody>
      </p:sp>
      <p:sp>
        <p:nvSpPr>
          <p:cNvPr id="657" name="Google Shape;657;p9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Domain adaptation</a:t>
            </a:r>
            <a:endParaRPr/>
          </a:p>
          <a:p>
            <a:pPr indent="-342900" lvl="0" marL="457200" rtl="0" algn="l">
              <a:spcBef>
                <a:spcPts val="1200"/>
              </a:spcBef>
              <a:spcAft>
                <a:spcPts val="0"/>
              </a:spcAft>
              <a:buSzPts val="1800"/>
              <a:buChar char="●"/>
            </a:pPr>
            <a:r>
              <a:rPr lang="es-419"/>
              <a:t>Se busca adaptar un entrenamiento realizado en un contexto (ej.: simulación) a otro (ej.: entorno real).</a:t>
            </a:r>
            <a:endParaRPr/>
          </a:p>
          <a:p>
            <a:pPr indent="-342900" lvl="0" marL="457200" rtl="0" algn="l">
              <a:spcBef>
                <a:spcPts val="0"/>
              </a:spcBef>
              <a:spcAft>
                <a:spcPts val="0"/>
              </a:spcAft>
              <a:buSzPts val="1800"/>
              <a:buChar char="●"/>
            </a:pPr>
            <a:r>
              <a:rPr lang="es-419"/>
              <a:t>Ejemplo: </a:t>
            </a:r>
            <a:r>
              <a:rPr i="1" lang="es-419" u="sng">
                <a:solidFill>
                  <a:schemeClr val="hlink"/>
                </a:solidFill>
                <a:hlinkClick r:id="rId3"/>
              </a:rPr>
              <a:t>progressive neural networks</a:t>
            </a:r>
            <a:r>
              <a:rPr lang="es-419"/>
              <a:t>:</a:t>
            </a:r>
            <a:endParaRPr/>
          </a:p>
          <a:p>
            <a:pPr indent="0" lvl="0" marL="0" rtl="0" algn="l">
              <a:spcBef>
                <a:spcPts val="1200"/>
              </a:spcBef>
              <a:spcAft>
                <a:spcPts val="1200"/>
              </a:spcAft>
              <a:buNone/>
            </a:pPr>
            <a:r>
              <a:t/>
            </a:r>
            <a:endParaRPr/>
          </a:p>
        </p:txBody>
      </p:sp>
      <p:pic>
        <p:nvPicPr>
          <p:cNvPr id="658" name="Google Shape;658;p98"/>
          <p:cNvPicPr preferRelativeResize="0"/>
          <p:nvPr/>
        </p:nvPicPr>
        <p:blipFill>
          <a:blip r:embed="rId4">
            <a:alphaModFix/>
          </a:blip>
          <a:stretch>
            <a:fillRect/>
          </a:stretch>
        </p:blipFill>
        <p:spPr>
          <a:xfrm>
            <a:off x="5072825" y="2175675"/>
            <a:ext cx="3487200" cy="28520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Transferencia a entornos reales</a:t>
            </a:r>
            <a:endParaRPr/>
          </a:p>
        </p:txBody>
      </p:sp>
      <p:sp>
        <p:nvSpPr>
          <p:cNvPr id="664" name="Google Shape;664;p9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Domain randomization</a:t>
            </a:r>
            <a:endParaRPr/>
          </a:p>
          <a:p>
            <a:pPr indent="-342900" lvl="0" marL="457200" rtl="0" algn="l">
              <a:spcBef>
                <a:spcPts val="1200"/>
              </a:spcBef>
              <a:spcAft>
                <a:spcPts val="0"/>
              </a:spcAft>
              <a:buSzPts val="1800"/>
              <a:buChar char="●"/>
            </a:pPr>
            <a:r>
              <a:rPr lang="es-419"/>
              <a:t>El entorno real es considerado</a:t>
            </a:r>
            <a:br>
              <a:rPr lang="es-419"/>
            </a:br>
            <a:r>
              <a:rPr lang="es-419"/>
              <a:t>como una variante más</a:t>
            </a:r>
            <a:endParaRPr/>
          </a:p>
          <a:p>
            <a:pPr indent="0" lvl="0" marL="0" rtl="0" algn="l">
              <a:spcBef>
                <a:spcPts val="1200"/>
              </a:spcBef>
              <a:spcAft>
                <a:spcPts val="1200"/>
              </a:spcAft>
              <a:buNone/>
            </a:pPr>
            <a:r>
              <a:rPr lang="es-419" u="sng">
                <a:solidFill>
                  <a:schemeClr val="accent5"/>
                </a:solidFill>
                <a:hlinkClick r:id="rId3">
                  <a:extLst>
                    <a:ext uri="{A12FA001-AC4F-418D-AE19-62706E023703}">
                      <ahyp:hlinkClr val="tx"/>
                    </a:ext>
                  </a:extLst>
                </a:hlinkClick>
              </a:rPr>
              <a:t>Fuente</a:t>
            </a:r>
            <a:endParaRPr/>
          </a:p>
        </p:txBody>
      </p:sp>
      <p:pic>
        <p:nvPicPr>
          <p:cNvPr id="665" name="Google Shape;665;p99"/>
          <p:cNvPicPr preferRelativeResize="0"/>
          <p:nvPr/>
        </p:nvPicPr>
        <p:blipFill>
          <a:blip r:embed="rId4">
            <a:alphaModFix/>
          </a:blip>
          <a:stretch>
            <a:fillRect/>
          </a:stretch>
        </p:blipFill>
        <p:spPr>
          <a:xfrm>
            <a:off x="4422225" y="1212700"/>
            <a:ext cx="4410075" cy="34099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671" name="Google Shape;671;p10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Manipulación de manos (</a:t>
            </a:r>
            <a:r>
              <a:rPr lang="es-419" u="sng">
                <a:solidFill>
                  <a:schemeClr val="hlink"/>
                </a:solidFill>
                <a:hlinkClick r:id="rId3"/>
              </a:rPr>
              <a:t>paper</a:t>
            </a:r>
            <a:r>
              <a:rPr lang="es-419"/>
              <a:t>, </a:t>
            </a:r>
            <a:r>
              <a:rPr lang="es-419" u="sng">
                <a:solidFill>
                  <a:schemeClr val="hlink"/>
                </a:solidFill>
                <a:hlinkClick r:id="rId4"/>
              </a:rPr>
              <a:t>blog</a:t>
            </a:r>
            <a:r>
              <a:rPr lang="es-419"/>
              <a:t>)</a:t>
            </a:r>
            <a:endParaRPr/>
          </a:p>
        </p:txBody>
      </p:sp>
      <p:pic>
        <p:nvPicPr>
          <p:cNvPr id="672" name="Google Shape;672;p100"/>
          <p:cNvPicPr preferRelativeResize="0"/>
          <p:nvPr/>
        </p:nvPicPr>
        <p:blipFill>
          <a:blip r:embed="rId5">
            <a:alphaModFix/>
          </a:blip>
          <a:stretch>
            <a:fillRect/>
          </a:stretch>
        </p:blipFill>
        <p:spPr>
          <a:xfrm>
            <a:off x="1831425" y="1645138"/>
            <a:ext cx="7000875" cy="3267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678" name="Google Shape;678;p10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u="sng">
                <a:solidFill>
                  <a:schemeClr val="hlink"/>
                </a:solidFill>
                <a:hlinkClick r:id="rId3"/>
              </a:rPr>
              <a:t>Fuente</a:t>
            </a:r>
            <a:endParaRPr/>
          </a:p>
        </p:txBody>
      </p:sp>
      <p:pic>
        <p:nvPicPr>
          <p:cNvPr id="679" name="Google Shape;679;p101"/>
          <p:cNvPicPr preferRelativeResize="0"/>
          <p:nvPr/>
        </p:nvPicPr>
        <p:blipFill>
          <a:blip r:embed="rId4">
            <a:alphaModFix/>
          </a:blip>
          <a:stretch>
            <a:fillRect/>
          </a:stretch>
        </p:blipFill>
        <p:spPr>
          <a:xfrm>
            <a:off x="1767025" y="445025"/>
            <a:ext cx="7359099" cy="4446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Problemas de simplificar</a:t>
            </a:r>
            <a:endParaRPr/>
          </a:p>
        </p:txBody>
      </p:sp>
      <p:sp>
        <p:nvSpPr>
          <p:cNvPr id="125" name="Google Shape;12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Simplificar el problema tiene varios inconvenientes. En particular, con la discretización...</a:t>
            </a:r>
            <a:endParaRPr/>
          </a:p>
          <a:p>
            <a:pPr indent="-342900" lvl="0" marL="457200" rtl="0" algn="l">
              <a:spcBef>
                <a:spcPts val="1200"/>
              </a:spcBef>
              <a:spcAft>
                <a:spcPts val="0"/>
              </a:spcAft>
              <a:buSzPts val="1800"/>
              <a:buChar char="●"/>
            </a:pPr>
            <a:r>
              <a:rPr lang="es-419"/>
              <a:t>El estado 2  ahora representa todos los valores de -1.4 a -0.5. ¿Y si hay mucha diferencia entre ambos?</a:t>
            </a:r>
            <a:endParaRPr/>
          </a:p>
          <a:p>
            <a:pPr indent="-342900" lvl="0" marL="457200" rtl="0" algn="l">
              <a:spcBef>
                <a:spcPts val="0"/>
              </a:spcBef>
              <a:spcAft>
                <a:spcPts val="0"/>
              </a:spcAft>
              <a:buSzPts val="1800"/>
              <a:buChar char="●"/>
            </a:pPr>
            <a:r>
              <a:rPr lang="es-419"/>
              <a:t>¿Con qué criterio hacemos la discretización?</a:t>
            </a:r>
            <a:endParaRPr/>
          </a:p>
          <a:p>
            <a:pPr indent="-342900" lvl="0" marL="457200" rtl="0" algn="l">
              <a:spcBef>
                <a:spcPts val="0"/>
              </a:spcBef>
              <a:spcAft>
                <a:spcPts val="0"/>
              </a:spcAft>
              <a:buSzPts val="1800"/>
              <a:buChar char="●"/>
            </a:pPr>
            <a:r>
              <a:rPr lang="es-419"/>
              <a:t>Si se vuelve muy complejo, estaremos manipulando muy artesanalmente los features.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685" name="Google Shape;685;p10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u="sng">
                <a:solidFill>
                  <a:schemeClr val="hlink"/>
                </a:solidFill>
                <a:hlinkClick r:id="rId3"/>
              </a:rPr>
              <a:t>Fuente</a:t>
            </a:r>
            <a:endParaRPr/>
          </a:p>
        </p:txBody>
      </p:sp>
      <p:pic>
        <p:nvPicPr>
          <p:cNvPr id="686" name="Google Shape;686;p102"/>
          <p:cNvPicPr preferRelativeResize="0"/>
          <p:nvPr/>
        </p:nvPicPr>
        <p:blipFill>
          <a:blip r:embed="rId4">
            <a:alphaModFix/>
          </a:blip>
          <a:stretch>
            <a:fillRect/>
          </a:stretch>
        </p:blipFill>
        <p:spPr>
          <a:xfrm>
            <a:off x="283050" y="1871800"/>
            <a:ext cx="8577901" cy="29282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692" name="Google Shape;692;p10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Aplicación en industria:</a:t>
            </a:r>
            <a:endParaRPr/>
          </a:p>
          <a:p>
            <a:pPr indent="0" lvl="0" marL="0" rtl="0" algn="l">
              <a:spcBef>
                <a:spcPts val="1200"/>
              </a:spcBef>
              <a:spcAft>
                <a:spcPts val="1200"/>
              </a:spcAft>
              <a:buNone/>
            </a:pPr>
            <a:r>
              <a:rPr lang="es-419" u="sng">
                <a:solidFill>
                  <a:schemeClr val="hlink"/>
                </a:solidFill>
                <a:hlinkClick r:id="rId3"/>
              </a:rPr>
              <a:t>Covariant.ai</a:t>
            </a:r>
            <a:endParaRPr/>
          </a:p>
        </p:txBody>
      </p:sp>
      <p:pic>
        <p:nvPicPr>
          <p:cNvPr id="693" name="Google Shape;693;p103"/>
          <p:cNvPicPr preferRelativeResize="0"/>
          <p:nvPr/>
        </p:nvPicPr>
        <p:blipFill>
          <a:blip r:embed="rId4">
            <a:alphaModFix/>
          </a:blip>
          <a:stretch>
            <a:fillRect/>
          </a:stretch>
        </p:blipFill>
        <p:spPr>
          <a:xfrm>
            <a:off x="4067474" y="308674"/>
            <a:ext cx="4764817" cy="4526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699" name="Google Shape;699;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s-419"/>
              <a:t>Covariant</a:t>
            </a:r>
            <a:endParaRPr/>
          </a:p>
          <a:p>
            <a:pPr indent="-342900" lvl="0" marL="457200" rtl="0" algn="l">
              <a:lnSpc>
                <a:spcPct val="95000"/>
              </a:lnSpc>
              <a:spcBef>
                <a:spcPts val="1200"/>
              </a:spcBef>
              <a:spcAft>
                <a:spcPts val="0"/>
              </a:spcAft>
              <a:buSzPts val="1800"/>
              <a:buChar char="●"/>
            </a:pPr>
            <a:r>
              <a:rPr lang="es-419" u="sng">
                <a:solidFill>
                  <a:schemeClr val="hlink"/>
                </a:solidFill>
                <a:hlinkClick r:id="rId3"/>
              </a:rPr>
              <a:t>Apunta a automatizar tareas industriales que requieren manos</a:t>
            </a:r>
            <a:r>
              <a:rPr lang="es-419"/>
              <a:t> (ej.: recoger y soltar productos).</a:t>
            </a:r>
            <a:endParaRPr/>
          </a:p>
          <a:p>
            <a:pPr indent="-342900" lvl="0" marL="457200" rtl="0" algn="l">
              <a:lnSpc>
                <a:spcPct val="95000"/>
              </a:lnSpc>
              <a:spcBef>
                <a:spcPts val="0"/>
              </a:spcBef>
              <a:spcAft>
                <a:spcPts val="0"/>
              </a:spcAft>
              <a:buSzPts val="1800"/>
              <a:buChar char="●"/>
            </a:pPr>
            <a:r>
              <a:rPr lang="es-419"/>
              <a:t>Estos robots están actualmente funcionando en una </a:t>
            </a:r>
            <a:r>
              <a:rPr lang="es-419" u="sng">
                <a:solidFill>
                  <a:schemeClr val="accent5"/>
                </a:solidFill>
                <a:hlinkClick r:id="rId4">
                  <a:extLst>
                    <a:ext uri="{A12FA001-AC4F-418D-AE19-62706E023703}">
                      <ahyp:hlinkClr val="tx"/>
                    </a:ext>
                  </a:extLst>
                </a:hlinkClick>
              </a:rPr>
              <a:t>planta en Alemania</a:t>
            </a:r>
            <a:r>
              <a:rPr lang="es-419"/>
              <a:t>.</a:t>
            </a:r>
            <a:endParaRPr/>
          </a:p>
          <a:p>
            <a:pPr indent="-342900" lvl="0" marL="457200" rtl="0" algn="l">
              <a:lnSpc>
                <a:spcPct val="95000"/>
              </a:lnSpc>
              <a:spcBef>
                <a:spcPts val="0"/>
              </a:spcBef>
              <a:spcAft>
                <a:spcPts val="0"/>
              </a:spcAft>
              <a:buSzPts val="1800"/>
              <a:buChar char="●"/>
            </a:pPr>
            <a:r>
              <a:rPr lang="es-419"/>
              <a:t>Para ello entrenan una “red neuronal gigante” </a:t>
            </a:r>
            <a:r>
              <a:rPr i="1" lang="es-419"/>
              <a:t>(sic)</a:t>
            </a:r>
            <a:r>
              <a:rPr lang="es-419"/>
              <a:t> en distintos productos con distintas unidades de recogida.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Robótica</a:t>
            </a:r>
            <a:endParaRPr/>
          </a:p>
        </p:txBody>
      </p:sp>
      <p:sp>
        <p:nvSpPr>
          <p:cNvPr id="705" name="Google Shape;705;p10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0"/>
              </a:spcBef>
              <a:spcAft>
                <a:spcPts val="0"/>
              </a:spcAft>
              <a:buSzPts val="1800"/>
              <a:buChar char="●"/>
            </a:pPr>
            <a:r>
              <a:rPr lang="es-419"/>
              <a:t>Mezclan aprendizaje supervisado, imitation learning, few-shot learning y RL.</a:t>
            </a:r>
            <a:endParaRPr/>
          </a:p>
          <a:p>
            <a:pPr indent="-342900" lvl="0" marL="457200" rtl="0" algn="l">
              <a:lnSpc>
                <a:spcPct val="95000"/>
              </a:lnSpc>
              <a:spcBef>
                <a:spcPts val="0"/>
              </a:spcBef>
              <a:spcAft>
                <a:spcPts val="0"/>
              </a:spcAft>
              <a:buSzPts val="1800"/>
              <a:buChar char="●"/>
            </a:pPr>
            <a:r>
              <a:rPr lang="es-419"/>
              <a:t>Usan entrenamiento entre simulaciones y evaluación real (en robots y luego en el piso de planta).</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Conducción autónoma</a:t>
            </a:r>
            <a:endParaRPr/>
          </a:p>
        </p:txBody>
      </p:sp>
      <p:sp>
        <p:nvSpPr>
          <p:cNvPr id="711" name="Google Shape;711;p10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u="sng">
                <a:solidFill>
                  <a:schemeClr val="hlink"/>
                </a:solidFill>
                <a:hlinkClick r:id="rId3"/>
              </a:rPr>
              <a:t>Paper</a:t>
            </a:r>
            <a:r>
              <a:rPr lang="es-419"/>
              <a:t>: Simulation-Based RL for  Real-World</a:t>
            </a:r>
            <a:br>
              <a:rPr lang="es-419"/>
            </a:br>
            <a:r>
              <a:rPr lang="es-419"/>
              <a:t>Autonomous  Driving</a:t>
            </a:r>
            <a:endParaRPr/>
          </a:p>
          <a:p>
            <a:pPr indent="-342900" lvl="0" marL="457200" rtl="0" algn="l">
              <a:spcBef>
                <a:spcPts val="1200"/>
              </a:spcBef>
              <a:spcAft>
                <a:spcPts val="0"/>
              </a:spcAft>
              <a:buSzPts val="1800"/>
              <a:buChar char="●"/>
            </a:pPr>
            <a:r>
              <a:rPr lang="es-419"/>
              <a:t>Los autores entrenaron un agente RL en </a:t>
            </a:r>
            <a:br>
              <a:rPr lang="es-419"/>
            </a:br>
            <a:r>
              <a:rPr lang="es-419"/>
              <a:t>simulación usando el simulador open </a:t>
            </a:r>
            <a:br>
              <a:rPr lang="es-419"/>
            </a:br>
            <a:r>
              <a:rPr lang="es-419"/>
              <a:t>source </a:t>
            </a:r>
            <a:r>
              <a:rPr lang="es-419" u="sng">
                <a:solidFill>
                  <a:schemeClr val="hlink"/>
                </a:solidFill>
                <a:hlinkClick r:id="rId4"/>
              </a:rPr>
              <a:t>CARLA</a:t>
            </a:r>
            <a:r>
              <a:rPr lang="es-419"/>
              <a:t> (imagen).</a:t>
            </a:r>
            <a:endParaRPr/>
          </a:p>
          <a:p>
            <a:pPr indent="-342900" lvl="0" marL="457200" rtl="0" algn="l">
              <a:spcBef>
                <a:spcPts val="0"/>
              </a:spcBef>
              <a:spcAft>
                <a:spcPts val="0"/>
              </a:spcAft>
              <a:buSzPts val="1800"/>
              <a:buChar char="●"/>
            </a:pPr>
            <a:r>
              <a:rPr lang="es-419"/>
              <a:t>Luego, ponen a correr el agente en una</a:t>
            </a:r>
            <a:br>
              <a:rPr lang="es-419"/>
            </a:br>
            <a:r>
              <a:rPr lang="es-419"/>
              <a:t>calle real, con el mismo recorrido.</a:t>
            </a:r>
            <a:endParaRPr/>
          </a:p>
          <a:p>
            <a:pPr indent="-342900" lvl="0" marL="457200" rtl="0" algn="l">
              <a:spcBef>
                <a:spcPts val="0"/>
              </a:spcBef>
              <a:spcAft>
                <a:spcPts val="0"/>
              </a:spcAft>
              <a:buSzPts val="1800"/>
              <a:buChar char="●"/>
            </a:pPr>
            <a:r>
              <a:rPr lang="es-419"/>
              <a:t>Estado: imágenes e info adicional (ej: dirección de calle).</a:t>
            </a:r>
            <a:endParaRPr/>
          </a:p>
          <a:p>
            <a:pPr indent="-342900" lvl="0" marL="457200" rtl="0" algn="l">
              <a:spcBef>
                <a:spcPts val="0"/>
              </a:spcBef>
              <a:spcAft>
                <a:spcPts val="0"/>
              </a:spcAft>
              <a:buSzPts val="1800"/>
              <a:buChar char="●"/>
            </a:pPr>
            <a:r>
              <a:rPr lang="es-419"/>
              <a:t>Acciones: controlan dirección del volante (la velocidad se usa constante).</a:t>
            </a:r>
            <a:endParaRPr/>
          </a:p>
        </p:txBody>
      </p:sp>
      <p:pic>
        <p:nvPicPr>
          <p:cNvPr id="712" name="Google Shape;712;p106"/>
          <p:cNvPicPr preferRelativeResize="0"/>
          <p:nvPr/>
        </p:nvPicPr>
        <p:blipFill>
          <a:blip r:embed="rId5">
            <a:alphaModFix/>
          </a:blip>
          <a:stretch>
            <a:fillRect/>
          </a:stretch>
        </p:blipFill>
        <p:spPr>
          <a:xfrm>
            <a:off x="5529600" y="140225"/>
            <a:ext cx="3302700" cy="3302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Conducción autónoma</a:t>
            </a:r>
            <a:endParaRPr/>
          </a:p>
        </p:txBody>
      </p:sp>
      <p:sp>
        <p:nvSpPr>
          <p:cNvPr id="718" name="Google Shape;718;p10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Recompensa definida por seguir la trayectoria especificada.</a:t>
            </a:r>
            <a:endParaRPr/>
          </a:p>
          <a:p>
            <a:pPr indent="-342900" lvl="0" marL="457200" rtl="0" algn="l">
              <a:spcBef>
                <a:spcPts val="0"/>
              </a:spcBef>
              <a:spcAft>
                <a:spcPts val="0"/>
              </a:spcAft>
              <a:buSzPts val="1800"/>
              <a:buChar char="●"/>
            </a:pPr>
            <a:r>
              <a:rPr lang="es-419"/>
              <a:t>Cada episodio finaliza si el agente diverge 5 metros de la ruta, o choca contra un obstáculo (en la simulación). En la calle, finaliza cuando el conductor humano de seguridad debe intervenir.</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Conducción autónoma</a:t>
            </a:r>
            <a:endParaRPr/>
          </a:p>
        </p:txBody>
      </p:sp>
      <p:sp>
        <p:nvSpPr>
          <p:cNvPr id="724" name="Google Shape;724;p10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Se usa </a:t>
            </a:r>
            <a:r>
              <a:rPr i="1" lang="es-419"/>
              <a:t>domain randomization</a:t>
            </a:r>
            <a:r>
              <a:rPr lang="es-419"/>
              <a:t> que incluye variaciones de clima, distinta calidad de imágenes del simulador y ruido aleatorio introducido en ellas.</a:t>
            </a:r>
            <a:endParaRPr/>
          </a:p>
          <a:p>
            <a:pPr indent="-342900" lvl="0" marL="457200" rtl="0" algn="l">
              <a:spcBef>
                <a:spcPts val="0"/>
              </a:spcBef>
              <a:spcAft>
                <a:spcPts val="0"/>
              </a:spcAft>
              <a:buSzPts val="1800"/>
              <a:buChar char="●"/>
            </a:pPr>
            <a:r>
              <a:rPr lang="es-419"/>
              <a:t>Se entrena además un modelo de segmentación semántica (mediante aprendizaje supervisado) para detectar los objetos de las imágenes (CARLA provee las etiquetas de los mismos).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Conducción autónoma</a:t>
            </a:r>
            <a:endParaRPr/>
          </a:p>
          <a:p>
            <a:pPr indent="0" lvl="0" marL="0" rtl="0" algn="l">
              <a:spcBef>
                <a:spcPts val="0"/>
              </a:spcBef>
              <a:spcAft>
                <a:spcPts val="0"/>
              </a:spcAft>
              <a:buNone/>
            </a:pPr>
            <a:r>
              <a:t/>
            </a:r>
            <a:endParaRPr/>
          </a:p>
        </p:txBody>
      </p:sp>
      <p:sp>
        <p:nvSpPr>
          <p:cNvPr id="730" name="Google Shape;730;p10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t>Arquitectura de NN usada</a:t>
            </a:r>
            <a:endParaRPr/>
          </a:p>
        </p:txBody>
      </p:sp>
      <p:pic>
        <p:nvPicPr>
          <p:cNvPr id="731" name="Google Shape;731;p109"/>
          <p:cNvPicPr preferRelativeResize="0"/>
          <p:nvPr/>
        </p:nvPicPr>
        <p:blipFill>
          <a:blip r:embed="rId3">
            <a:alphaModFix/>
          </a:blip>
          <a:stretch>
            <a:fillRect/>
          </a:stretch>
        </p:blipFill>
        <p:spPr>
          <a:xfrm>
            <a:off x="661975" y="1663488"/>
            <a:ext cx="7820025" cy="3114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419"/>
              <a:t>Conclusiones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a:t>
            </a:r>
            <a:endParaRPr/>
          </a:p>
        </p:txBody>
      </p:sp>
      <p:sp>
        <p:nvSpPr>
          <p:cNvPr id="742" name="Google Shape;742;p11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419"/>
              <a:t>El uso de técnicas de RL se incrementó significativamente en los últimos años.</a:t>
            </a:r>
            <a:endParaRPr/>
          </a:p>
          <a:p>
            <a:pPr indent="-342900" lvl="0" marL="457200" rtl="0" algn="l">
              <a:spcBef>
                <a:spcPts val="0"/>
              </a:spcBef>
              <a:spcAft>
                <a:spcPts val="0"/>
              </a:spcAft>
              <a:buSzPts val="1800"/>
              <a:buChar char="●"/>
            </a:pPr>
            <a:r>
              <a:rPr lang="es-419"/>
              <a:t>Hasta aquí abordamos un paneo general de algunas de ellas. </a:t>
            </a:r>
            <a:endParaRPr/>
          </a:p>
          <a:p>
            <a:pPr indent="-342900" lvl="0" marL="457200" rtl="0" algn="l">
              <a:spcBef>
                <a:spcPts val="0"/>
              </a:spcBef>
              <a:spcAft>
                <a:spcPts val="0"/>
              </a:spcAft>
              <a:buSzPts val="1800"/>
              <a:buChar char="●"/>
            </a:pPr>
            <a:r>
              <a:rPr lang="es-419"/>
              <a:t>RL también es usado en otros dominios que no llegamos a cubrir, como gestión de energía eléctrica y finanzas.</a:t>
            </a:r>
            <a:endParaRPr/>
          </a:p>
          <a:p>
            <a:pPr indent="-342900" lvl="0" marL="457200" rtl="0" algn="l">
              <a:spcBef>
                <a:spcPts val="0"/>
              </a:spcBef>
              <a:spcAft>
                <a:spcPts val="0"/>
              </a:spcAft>
              <a:buSzPts val="1800"/>
              <a:buChar char="●"/>
            </a:pPr>
            <a:r>
              <a:rPr lang="es-419"/>
              <a:t>En finanzas en particular, hay mucho debate sobre su utilidad - o no - en RL.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